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419" r:id="rId3"/>
    <p:sldId id="421" r:id="rId4"/>
    <p:sldId id="397" r:id="rId5"/>
    <p:sldId id="282" r:id="rId6"/>
    <p:sldId id="266" r:id="rId7"/>
    <p:sldId id="401" r:id="rId8"/>
    <p:sldId id="395" r:id="rId9"/>
    <p:sldId id="399" r:id="rId10"/>
    <p:sldId id="423" r:id="rId11"/>
    <p:sldId id="400" r:id="rId12"/>
    <p:sldId id="403" r:id="rId13"/>
    <p:sldId id="402" r:id="rId14"/>
    <p:sldId id="425" r:id="rId15"/>
    <p:sldId id="404" r:id="rId16"/>
    <p:sldId id="427" r:id="rId17"/>
    <p:sldId id="406" r:id="rId18"/>
    <p:sldId id="337" r:id="rId19"/>
    <p:sldId id="364" r:id="rId20"/>
    <p:sldId id="374" r:id="rId21"/>
    <p:sldId id="409" r:id="rId22"/>
    <p:sldId id="375" r:id="rId23"/>
    <p:sldId id="366" r:id="rId24"/>
    <p:sldId id="410" r:id="rId25"/>
    <p:sldId id="411" r:id="rId26"/>
    <p:sldId id="378" r:id="rId27"/>
    <p:sldId id="382" r:id="rId28"/>
    <p:sldId id="414" r:id="rId29"/>
    <p:sldId id="416" r:id="rId30"/>
    <p:sldId id="330" r:id="rId31"/>
    <p:sldId id="311" r:id="rId32"/>
    <p:sldId id="417" r:id="rId33"/>
    <p:sldId id="380" r:id="rId34"/>
    <p:sldId id="318" r:id="rId35"/>
    <p:sldId id="314" r:id="rId36"/>
    <p:sldId id="385" r:id="rId37"/>
    <p:sldId id="415" r:id="rId38"/>
    <p:sldId id="354" r:id="rId39"/>
    <p:sldId id="413" r:id="rId40"/>
    <p:sldId id="355" r:id="rId41"/>
    <p:sldId id="280" r:id="rId42"/>
    <p:sldId id="305" r:id="rId43"/>
    <p:sldId id="418" r:id="rId44"/>
    <p:sldId id="28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3094A-2BD0-45DC-8EE2-B33A44C0B066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25115-1758-48C5-ADEC-09DACE7DE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843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25115-1758-48C5-ADEC-09DACE7DEFC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036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25115-1758-48C5-ADEC-09DACE7DEFC0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129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753" y="685838"/>
            <a:ext cx="6802495" cy="342918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047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25115-1758-48C5-ADEC-09DACE7DEFC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944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753" y="685838"/>
            <a:ext cx="6802495" cy="342918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22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25115-1758-48C5-ADEC-09DACE7DEFC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25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25115-1758-48C5-ADEC-09DACE7DEFC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96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25115-1758-48C5-ADEC-09DACE7DEFC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641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C256AB-38B6-42C8-BE14-B0508840B8D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700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25115-1758-48C5-ADEC-09DACE7DEFC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66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amara-school32.ru/priem-v-1-klass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114674"/>
            <a:ext cx="7056783" cy="319464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Родительское собрание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Приёма  в 1 класс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2024/2025 учебный год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3342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29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5" descr="Подложка для презентации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8584"/>
            <a:ext cx="8229600" cy="46606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приема в 1 класс в 2024 году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644691"/>
            <a:ext cx="8856984" cy="60486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категории, введенные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Федеральным законом от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24.06.2023 № 281-ФЗ: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внеочередном порядке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 в государственных и муниципальных общеобразовательных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жительства их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усыновленным (удочеренным) или находящимся под опекой или попечительством в семье, включая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приемную/патронатную семью: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 и граждан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пребывавших в добровольческих формированиях, погибших (умерших) при выполнении задач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позднее указанного периода, но вследствие увечья (ранения, травмы, контузии) или заболевания, полученных при выполнении задач в ходе проведения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закон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27.05.1998 № 76-ФЗ «О статусе военнослужащих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, п. 8 ст. 24);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национальной гвардии, погибших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задач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позднее указанного периода, но вследствие увечья (ранения, травмы, контузии) или заболевания, полученных при выполнении задач в ходе проведения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закон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03.07.2016 № 226-ФЗ «О войсках национальной гвардии Российской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Федерации», ст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28.1).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первоочередном порядке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государственных и муниципальных общеобразовательных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жительства их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предоставляются детям,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усыновленным (удочеренным) или находящимся под опекой или попечительством в семье, включая приемную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семью,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граждан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пребывающих в добровольческих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закон от 27.05.1998 № 76-ФЗ «О статусе военнослужащих»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абзац 2, п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19 ).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90D58-CE60-446D-AA5F-D73EC64356C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3539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Какие льготные категории учитываются при приёме в школу?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Право преимущественного приёма в школу: 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/>
              <a:t>полнородные и </a:t>
            </a:r>
            <a:r>
              <a:rPr lang="ru-RU" dirty="0" err="1"/>
              <a:t>неполнородные</a:t>
            </a:r>
            <a:r>
              <a:rPr lang="ru-RU" dirty="0"/>
              <a:t> братья и сестры (ФЗ от 2.07.2021 г. №310-ФЗ),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том числе дети, находящиеся под опекой или попечительством, усыновлённые (удочерённые), в </a:t>
            </a:r>
            <a:r>
              <a:rPr lang="ru-RU" dirty="0" err="1"/>
              <a:t>т.ч</a:t>
            </a:r>
            <a:r>
              <a:rPr lang="ru-RU" dirty="0"/>
              <a:t>. из приёмной семьи (ФЗ от 21.11.2022 г.№456-ФЗ</a:t>
            </a:r>
          </a:p>
        </p:txBody>
      </p:sp>
    </p:spTree>
    <p:extLst>
      <p:ext uri="{BB962C8B-B14F-4D97-AF65-F5344CB8AC3E}">
        <p14:creationId xmlns="" xmlns:p14="http://schemas.microsoft.com/office/powerpoint/2010/main" val="8692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 каком случае могут отказать в приёме документов?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sz="3200" dirty="0"/>
              <a:t>в школе нет свободных мест;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представлен неполный пакет документов;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представленные документы утратили силу;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ошибки в </a:t>
            </a:r>
            <a:r>
              <a:rPr lang="ru-RU" sz="3200" dirty="0" smtClean="0"/>
              <a:t>документах;</a:t>
            </a:r>
          </a:p>
          <a:p>
            <a:r>
              <a:rPr lang="ru-RU" sz="3200" dirty="0" smtClean="0"/>
              <a:t>возрастные  ограничения.</a:t>
            </a:r>
          </a:p>
          <a:p>
            <a:pPr lvl="0" algn="ctr">
              <a:buClr>
                <a:srgbClr val="D16349"/>
              </a:buClr>
            </a:pPr>
            <a:r>
              <a:rPr lang="ru-RU" sz="1800" dirty="0">
                <a:solidFill>
                  <a:prstClr val="black"/>
                </a:solidFill>
              </a:rPr>
              <a:t>(п.15. Порядка приёма граждан на обучение по образовательным программам начального общего, основного общего и среднего общего образования, утв. приказом Министерства просвещения РФ от 02.09.2020 г. №458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7958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Кто подаёт документы в первый класс?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родители;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законные представители ребенка (документ об установлении опеки над ребенком);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другие родственники ребёнка при наличии нотариально оформленной доверенности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0925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5" descr="Подложка для презентации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8584"/>
            <a:ext cx="8229600" cy="46606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приема в 1 класс в 2024 году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784241"/>
            <a:ext cx="5328592" cy="49925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заявителей,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подающих через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ЕПГУ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детей, сестры или братья которых обучаются в той же школе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подачи заявления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ЕПГУ необходимо: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преимущественное право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зачисления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школу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данные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брате или сестре, учащихся в выбранной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фамилия,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имя, отчество (при наличии)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брата или сестры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90D58-CE60-446D-AA5F-D73EC64356C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767245-D1D9-4A35-BCD2-E8ACEDB48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644691"/>
            <a:ext cx="3125355" cy="589385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5701835"/>
            <a:ext cx="5328592" cy="8367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заявителя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преимущественного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отмечалось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«галочкой» и требовало запроса дополнительных данных на уровне школы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4353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Как подать документы в школу?</a:t>
            </a:r>
          </a:p>
        </p:txBody>
      </p:sp>
      <p:pic>
        <p:nvPicPr>
          <p:cNvPr id="4" name="Объект 3" descr="https://s12015.edu35.ru/images/%D0%A1%D0%BF%D0%BE%D1%81%D0%BE%D0%B1%D1%8B_%D0%BF%D0%BE%D0%B4%D0%B0%D1%87%D0%B8_%D0%B7%D0%B0%D1%8F%D0%B2%D0%BB%D0%B5%D0%BD%D0%B8%D1%8F_%D0%B2_1_%D0%BA%D0%BB%D0%B0%D1%81%D1%8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164" y="1527175"/>
            <a:ext cx="7250252" cy="377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5301208"/>
            <a:ext cx="709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Документы в первый класс подаются ОДНИМ из перечисленных способов </a:t>
            </a:r>
          </a:p>
        </p:txBody>
      </p:sp>
    </p:spTree>
    <p:extLst>
      <p:ext uri="{BB962C8B-B14F-4D97-AF65-F5344CB8AC3E}">
        <p14:creationId xmlns="" xmlns:p14="http://schemas.microsoft.com/office/powerpoint/2010/main" val="26938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6"/>
            <a:ext cx="9144000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2" y="45469"/>
            <a:ext cx="8856663" cy="5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Способы подачи заявлений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501" y="556645"/>
            <a:ext cx="88566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электронной форме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(электронное обращение) посредством федеральной государственной информационной системы «Единый портал государственных и муниципальных услуг (функций)» (далее - ЕПГУ).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2024 года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предзаполнение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 гражданами на ЕПГУ.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образовательную организацию, реализующую основные общеобразовательные программы (далее – ОО)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бумажном носителе.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операторов почтовой связи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пользования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заказным письмом в ОО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уведомлением о вручении.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773150"/>
            <a:ext cx="2488307" cy="1924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1765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ПРИЕМ В 1 КЛАСС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572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График приема заявлений в 1 класс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(лично в школе)</a:t>
            </a:r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с 15.00-16.00</a:t>
            </a:r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14.00-16.00</a:t>
            </a:r>
          </a:p>
          <a:p>
            <a:pPr marL="0" indent="0" algn="ctr">
              <a:buNone/>
            </a:pPr>
            <a:endParaRPr lang="ru-RU" sz="40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№218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08720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Этапы 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подачи заявлений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3679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7200" b="1" cap="all" spc="250" dirty="0">
                <a:solidFill>
                  <a:srgbClr val="646B86"/>
                </a:solidFill>
                <a:latin typeface="Comic Sans MS" panose="030F0702030302020204" pitchFamily="66" charset="0"/>
                <a:ea typeface="+mn-ea"/>
                <a:cs typeface="+mn-cs"/>
              </a:rPr>
              <a:t>1 волна</a:t>
            </a:r>
            <a:br>
              <a:rPr lang="ru-RU" sz="7200" b="1" cap="all" spc="250" dirty="0">
                <a:solidFill>
                  <a:srgbClr val="646B86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743200"/>
            <a:ext cx="8208912" cy="3422104"/>
          </a:xfrm>
        </p:spPr>
        <p:txBody>
          <a:bodyPr>
            <a:normAutofit fontScale="47500" lnSpcReduction="20000"/>
          </a:bodyPr>
          <a:lstStyle/>
          <a:p>
            <a:pPr lvl="0">
              <a:buClr>
                <a:srgbClr val="D16349"/>
              </a:buClr>
            </a:pPr>
            <a:r>
              <a:rPr lang="ru-RU" sz="5100" dirty="0" smtClean="0">
                <a:solidFill>
                  <a:srgbClr val="000000"/>
                </a:solidFill>
                <a:latin typeface="Times New Roman"/>
              </a:rPr>
              <a:t>01 апреля 2024 с </a:t>
            </a:r>
            <a:r>
              <a:rPr lang="ru-RU" sz="5100" dirty="0">
                <a:solidFill>
                  <a:srgbClr val="000000"/>
                </a:solidFill>
                <a:latin typeface="Times New Roman"/>
              </a:rPr>
              <a:t>9.00 – 30 июня </a:t>
            </a:r>
            <a:r>
              <a:rPr lang="ru-RU" sz="5100" dirty="0" smtClean="0">
                <a:solidFill>
                  <a:srgbClr val="000000"/>
                </a:solidFill>
                <a:latin typeface="Times New Roman"/>
              </a:rPr>
              <a:t>2024г</a:t>
            </a:r>
            <a:r>
              <a:rPr lang="ru-RU" sz="5100" dirty="0">
                <a:solidFill>
                  <a:srgbClr val="000000"/>
                </a:solidFill>
                <a:latin typeface="Times New Roman"/>
              </a:rPr>
              <a:t>. Заявления принимаются в отношении детей, имеющих первоочередное (по месту жительства) и преимущественное право, а также проживающих на закрепленной за школой территории (с подтвержденной регистрацией</a:t>
            </a:r>
            <a:r>
              <a:rPr lang="ru-RU" sz="5100" b="0" dirty="0">
                <a:solidFill>
                  <a:srgbClr val="000000"/>
                </a:solidFill>
                <a:latin typeface="Times New Roman"/>
              </a:rPr>
              <a:t>).</a:t>
            </a:r>
            <a:endParaRPr lang="ru-RU" sz="5100" dirty="0">
              <a:solidFill>
                <a:srgbClr val="646B86"/>
              </a:solidFill>
            </a:endParaRPr>
          </a:p>
          <a:p>
            <a:pPr lvl="0">
              <a:buClrTx/>
              <a:buSzTx/>
            </a:pPr>
            <a:endParaRPr lang="ru-RU" sz="5100" b="0" cap="none" spc="0" dirty="0">
              <a:solidFill>
                <a:srgbClr val="FF0000"/>
              </a:solidFill>
            </a:endParaRPr>
          </a:p>
          <a:p>
            <a:endParaRPr lang="ru-RU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4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Приём в 1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555555"/>
                </a:solidFill>
                <a:latin typeface="Roboto Condensed"/>
              </a:rPr>
              <a:t>Информация о планируемом количестве мест для приема в 1 класс </a:t>
            </a:r>
            <a:endParaRPr lang="ru-RU" b="1" dirty="0" smtClean="0">
              <a:solidFill>
                <a:srgbClr val="555555"/>
              </a:solidFill>
              <a:latin typeface="Roboto Condensed"/>
            </a:endParaRPr>
          </a:p>
          <a:p>
            <a:pPr algn="ctr"/>
            <a:r>
              <a:rPr lang="ru-RU" b="1" dirty="0" smtClean="0">
                <a:solidFill>
                  <a:srgbClr val="555555"/>
                </a:solidFill>
                <a:latin typeface="Roboto Condensed"/>
              </a:rPr>
              <a:t>на 2024-2025 </a:t>
            </a:r>
            <a:r>
              <a:rPr lang="ru-RU" b="1" dirty="0">
                <a:solidFill>
                  <a:srgbClr val="555555"/>
                </a:solidFill>
                <a:latin typeface="Roboto Condensed"/>
              </a:rPr>
              <a:t>учебный </a:t>
            </a:r>
            <a:r>
              <a:rPr lang="ru-RU" b="1" dirty="0" smtClean="0">
                <a:solidFill>
                  <a:srgbClr val="555555"/>
                </a:solidFill>
                <a:latin typeface="Roboto Condensed"/>
              </a:rPr>
              <a:t>год</a:t>
            </a:r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8808822"/>
              </p:ext>
            </p:extLst>
          </p:nvPr>
        </p:nvGraphicFramePr>
        <p:xfrm>
          <a:off x="1877060" y="3402870"/>
          <a:ext cx="5791284" cy="1394282"/>
        </p:xfrm>
        <a:graphic>
          <a:graphicData uri="http://schemas.openxmlformats.org/drawingml/2006/table">
            <a:tbl>
              <a:tblPr firstRow="1" firstCol="1" bandRow="1"/>
              <a:tblGrid>
                <a:gridCol w="2859405"/>
                <a:gridCol w="2931879"/>
              </a:tblGrid>
              <a:tr h="920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55555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Планируемое количество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55555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1- х классов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Планируемое количество мест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888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Процедура приема в 1 класс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975617"/>
            <a:ext cx="8662736" cy="5261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9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Процедура приема в 1 класс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3458" y="1628800"/>
            <a:ext cx="7845005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на портал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набрать в поисковой строке «Запись в 1 класс». 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опцию «Подать заявление». 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авторизацию с помощью логина и пароля.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Заполнить электронную форму заявления. 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 в том, что заявление принято и дождаться решения школы (отслеживать статус можно в личном кабинете).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Получить уведомление об успешном получении заявления.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МФЦ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20840"/>
            <a:ext cx="6030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36363"/>
                </a:solidFill>
                <a:latin typeface="Arial" panose="020B0604020202020204" pitchFamily="34" charset="0"/>
              </a:rPr>
              <a:t>МФЦ </a:t>
            </a:r>
            <a:r>
              <a:rPr lang="ru-RU" dirty="0">
                <a:solidFill>
                  <a:srgbClr val="636363"/>
                </a:solidFill>
                <a:latin typeface="Arial" panose="020B0604020202020204" pitchFamily="34" charset="0"/>
              </a:rPr>
              <a:t>№1 г. Самара </a:t>
            </a:r>
            <a:endParaRPr lang="ru-RU" dirty="0" smtClean="0">
              <a:solidFill>
                <a:srgbClr val="636363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636363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636363"/>
                </a:solidFill>
                <a:latin typeface="Arial" panose="020B0604020202020204" pitchFamily="34" charset="0"/>
              </a:rPr>
              <a:t>Режим </a:t>
            </a:r>
            <a:r>
              <a:rPr lang="ru-RU" dirty="0">
                <a:solidFill>
                  <a:srgbClr val="636363"/>
                </a:solidFill>
                <a:latin typeface="Arial" panose="020B0604020202020204" pitchFamily="34" charset="0"/>
              </a:rPr>
              <a:t>работы </a:t>
            </a:r>
            <a:endParaRPr lang="ru-RU" dirty="0" smtClean="0">
              <a:solidFill>
                <a:srgbClr val="636363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636363"/>
                </a:solidFill>
                <a:latin typeface="Arial" panose="020B0604020202020204" pitchFamily="34" charset="0"/>
              </a:rPr>
              <a:t>Понедельник </a:t>
            </a:r>
            <a:r>
              <a:rPr lang="ru-RU" dirty="0">
                <a:solidFill>
                  <a:srgbClr val="636363"/>
                </a:solidFill>
                <a:latin typeface="Arial" panose="020B0604020202020204" pitchFamily="34" charset="0"/>
              </a:rPr>
              <a:t>- Пятница с 08.00 до </a:t>
            </a:r>
            <a:r>
              <a:rPr lang="ru-RU" dirty="0" smtClean="0">
                <a:solidFill>
                  <a:srgbClr val="636363"/>
                </a:solidFill>
                <a:latin typeface="Arial" panose="020B0604020202020204" pitchFamily="34" charset="0"/>
              </a:rPr>
              <a:t>20.00</a:t>
            </a:r>
          </a:p>
          <a:p>
            <a:r>
              <a:rPr lang="ru-RU" dirty="0" smtClean="0">
                <a:solidFill>
                  <a:srgbClr val="636363"/>
                </a:solidFill>
                <a:latin typeface="Arial" panose="020B0604020202020204" pitchFamily="34" charset="0"/>
              </a:rPr>
              <a:t>Суббота </a:t>
            </a:r>
            <a:r>
              <a:rPr lang="ru-RU" dirty="0">
                <a:solidFill>
                  <a:srgbClr val="636363"/>
                </a:solidFill>
                <a:latin typeface="Arial" panose="020B0604020202020204" pitchFamily="34" charset="0"/>
              </a:rPr>
              <a:t>с 10.00 до </a:t>
            </a:r>
            <a:r>
              <a:rPr lang="ru-RU" dirty="0" smtClean="0">
                <a:solidFill>
                  <a:srgbClr val="636363"/>
                </a:solidFill>
                <a:latin typeface="Arial" panose="020B0604020202020204" pitchFamily="34" charset="0"/>
              </a:rPr>
              <a:t>15.00</a:t>
            </a:r>
          </a:p>
          <a:p>
            <a:r>
              <a:rPr lang="ru-RU" dirty="0" smtClean="0">
                <a:solidFill>
                  <a:srgbClr val="636363"/>
                </a:solidFill>
                <a:latin typeface="Arial" panose="020B0604020202020204" pitchFamily="34" charset="0"/>
              </a:rPr>
              <a:t>Воскресенье – выходной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</a:rPr>
              <a:t>г. Самара, ул. Свободы, д. 192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636363"/>
              </a:solidFill>
              <a:latin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717032"/>
            <a:ext cx="4418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36363"/>
                </a:solidFill>
                <a:latin typeface="Arial" panose="020B0604020202020204" pitchFamily="34" charset="0"/>
              </a:rPr>
              <a:t>МФЦ №3 г. </a:t>
            </a:r>
            <a:endParaRPr lang="ru-RU" dirty="0" smtClean="0">
              <a:solidFill>
                <a:srgbClr val="636363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636363"/>
                </a:solidFill>
                <a:latin typeface="Arial" panose="020B0604020202020204" pitchFamily="34" charset="0"/>
              </a:rPr>
              <a:t>Режим работы</a:t>
            </a:r>
          </a:p>
          <a:p>
            <a:r>
              <a:rPr lang="ru-RU" dirty="0" smtClean="0">
                <a:solidFill>
                  <a:srgbClr val="636363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636363"/>
                </a:solidFill>
                <a:latin typeface="Arial" panose="020B0604020202020204" pitchFamily="34" charset="0"/>
              </a:rPr>
              <a:t>Понедельник, среда, пятница с 09.00 до </a:t>
            </a:r>
            <a:r>
              <a:rPr lang="ru-RU" dirty="0" smtClean="0">
                <a:solidFill>
                  <a:srgbClr val="636363"/>
                </a:solidFill>
                <a:latin typeface="Arial" panose="020B0604020202020204" pitchFamily="34" charset="0"/>
              </a:rPr>
              <a:t>19.00</a:t>
            </a:r>
          </a:p>
          <a:p>
            <a:r>
              <a:rPr lang="ru-RU" dirty="0" smtClean="0">
                <a:solidFill>
                  <a:srgbClr val="636363"/>
                </a:solidFill>
                <a:latin typeface="Arial" panose="020B0604020202020204" pitchFamily="34" charset="0"/>
              </a:rPr>
              <a:t>Четверг </a:t>
            </a:r>
            <a:r>
              <a:rPr lang="ru-RU" dirty="0">
                <a:solidFill>
                  <a:srgbClr val="636363"/>
                </a:solidFill>
                <a:latin typeface="Arial" panose="020B0604020202020204" pitchFamily="34" charset="0"/>
              </a:rPr>
              <a:t>с 10.00 до </a:t>
            </a:r>
            <a:r>
              <a:rPr lang="ru-RU" dirty="0" smtClean="0">
                <a:solidFill>
                  <a:srgbClr val="636363"/>
                </a:solidFill>
                <a:latin typeface="Arial" panose="020B0604020202020204" pitchFamily="34" charset="0"/>
              </a:rPr>
              <a:t>20.00</a:t>
            </a:r>
          </a:p>
          <a:p>
            <a:r>
              <a:rPr lang="ru-RU" dirty="0" smtClean="0">
                <a:solidFill>
                  <a:srgbClr val="636363"/>
                </a:solidFill>
                <a:latin typeface="Arial" panose="020B0604020202020204" pitchFamily="34" charset="0"/>
              </a:rPr>
              <a:t>Суббота </a:t>
            </a:r>
            <a:r>
              <a:rPr lang="ru-RU" dirty="0">
                <a:solidFill>
                  <a:srgbClr val="636363"/>
                </a:solidFill>
                <a:latin typeface="Arial" panose="020B0604020202020204" pitchFamily="34" charset="0"/>
              </a:rPr>
              <a:t>с 10.00 до </a:t>
            </a:r>
            <a:r>
              <a:rPr lang="ru-RU" dirty="0" smtClean="0">
                <a:solidFill>
                  <a:srgbClr val="636363"/>
                </a:solidFill>
                <a:latin typeface="Arial" panose="020B0604020202020204" pitchFamily="34" charset="0"/>
              </a:rPr>
              <a:t>15.00</a:t>
            </a:r>
          </a:p>
          <a:p>
            <a:r>
              <a:rPr lang="ru-RU" dirty="0" smtClean="0">
                <a:solidFill>
                  <a:srgbClr val="636363"/>
                </a:solidFill>
                <a:latin typeface="Arial" panose="020B0604020202020204" pitchFamily="34" charset="0"/>
              </a:rPr>
              <a:t>Воскресенье </a:t>
            </a:r>
            <a:r>
              <a:rPr lang="ru-RU" dirty="0">
                <a:solidFill>
                  <a:srgbClr val="636363"/>
                </a:solidFill>
                <a:latin typeface="Arial" panose="020B0604020202020204" pitchFamily="34" charset="0"/>
              </a:rPr>
              <a:t>- выходной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2174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</a:rPr>
              <a:t>г. Самара, пр-т Кирова, д. 235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0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Регистрация заявления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8504238" cy="4003675"/>
          </a:xfrm>
        </p:spPr>
      </p:pic>
    </p:spTree>
    <p:extLst>
      <p:ext uri="{BB962C8B-B14F-4D97-AF65-F5344CB8AC3E}">
        <p14:creationId xmlns="" xmlns:p14="http://schemas.microsoft.com/office/powerpoint/2010/main" val="1682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534400" cy="7588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Регистрация заявления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187624" y="980728"/>
            <a:ext cx="6927177" cy="5195763"/>
          </a:xfrm>
        </p:spPr>
      </p:pic>
    </p:spTree>
    <p:extLst>
      <p:ext uri="{BB962C8B-B14F-4D97-AF65-F5344CB8AC3E}">
        <p14:creationId xmlns="" xmlns:p14="http://schemas.microsoft.com/office/powerpoint/2010/main" val="41659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2"/>
          <p:cNvGrpSpPr/>
          <p:nvPr/>
        </p:nvGrpSpPr>
        <p:grpSpPr>
          <a:xfrm>
            <a:off x="395536" y="332656"/>
            <a:ext cx="8136904" cy="3996312"/>
            <a:chOff x="0" y="0"/>
            <a:chExt cx="9677485" cy="4212943"/>
          </a:xfrm>
        </p:grpSpPr>
        <p:sp>
          <p:nvSpPr>
            <p:cNvPr id="5" name="Rectangle 89"/>
            <p:cNvSpPr/>
            <p:nvPr/>
          </p:nvSpPr>
          <p:spPr>
            <a:xfrm>
              <a:off x="0" y="3657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ru-RU" sz="16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90"/>
            <p:cNvSpPr/>
            <p:nvPr/>
          </p:nvSpPr>
          <p:spPr>
            <a:xfrm>
              <a:off x="50292" y="8138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ru-RU" sz="12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7" name="Picture 9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966" y="254000"/>
              <a:ext cx="9245600" cy="3840480"/>
            </a:xfrm>
            <a:prstGeom prst="rect">
              <a:avLst/>
            </a:prstGeom>
          </p:spPr>
        </p:pic>
        <p:sp>
          <p:nvSpPr>
            <p:cNvPr id="8" name="Rectangle 93"/>
            <p:cNvSpPr/>
            <p:nvPr/>
          </p:nvSpPr>
          <p:spPr>
            <a:xfrm>
              <a:off x="9610090" y="3914517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ru-RU" sz="16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Shape 101"/>
            <p:cNvSpPr/>
            <p:nvPr/>
          </p:nvSpPr>
          <p:spPr>
            <a:xfrm>
              <a:off x="869061" y="0"/>
              <a:ext cx="3771900" cy="733425"/>
            </a:xfrm>
            <a:custGeom>
              <a:avLst/>
              <a:gdLst/>
              <a:ahLst/>
              <a:cxnLst/>
              <a:rect l="0" t="0" r="0" b="0"/>
              <a:pathLst>
                <a:path w="3771900" h="733425">
                  <a:moveTo>
                    <a:pt x="0" y="122301"/>
                  </a:moveTo>
                  <a:cubicBezTo>
                    <a:pt x="0" y="54737"/>
                    <a:pt x="54737" y="0"/>
                    <a:pt x="122301" y="0"/>
                  </a:cubicBezTo>
                  <a:lnTo>
                    <a:pt x="3649599" y="0"/>
                  </a:lnTo>
                  <a:cubicBezTo>
                    <a:pt x="3717163" y="0"/>
                    <a:pt x="3771900" y="54737"/>
                    <a:pt x="3771900" y="122301"/>
                  </a:cubicBezTo>
                  <a:lnTo>
                    <a:pt x="3771900" y="611124"/>
                  </a:lnTo>
                  <a:cubicBezTo>
                    <a:pt x="3771900" y="678688"/>
                    <a:pt x="3717163" y="733425"/>
                    <a:pt x="3649599" y="733425"/>
                  </a:cubicBezTo>
                  <a:lnTo>
                    <a:pt x="122301" y="733425"/>
                  </a:lnTo>
                  <a:cubicBezTo>
                    <a:pt x="54737" y="733425"/>
                    <a:pt x="0" y="678688"/>
                    <a:pt x="0" y="611124"/>
                  </a:cubicBezTo>
                  <a:close/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102"/>
            <p:cNvSpPr/>
            <p:nvPr/>
          </p:nvSpPr>
          <p:spPr>
            <a:xfrm>
              <a:off x="1134110" y="119122"/>
              <a:ext cx="1877739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ru-RU" sz="12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Данные заполняются </a:t>
              </a:r>
              <a:endParaRPr lang="ru-RU" sz="1100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3"/>
            <p:cNvSpPr/>
            <p:nvPr/>
          </p:nvSpPr>
          <p:spPr>
            <a:xfrm>
              <a:off x="2546858" y="119122"/>
              <a:ext cx="2481153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ru-RU" sz="12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из документа о регистрации </a:t>
              </a:r>
              <a:endParaRPr lang="ru-RU" sz="1100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04"/>
            <p:cNvSpPr/>
            <p:nvPr/>
          </p:nvSpPr>
          <p:spPr>
            <a:xfrm>
              <a:off x="1032002" y="320544"/>
              <a:ext cx="3743924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ru-RU" sz="12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ребенка по месту жительства (пребывания)</a:t>
              </a:r>
              <a:endParaRPr lang="ru-RU" sz="1100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05"/>
            <p:cNvSpPr/>
            <p:nvPr/>
          </p:nvSpPr>
          <p:spPr>
            <a:xfrm>
              <a:off x="3848735" y="320544"/>
              <a:ext cx="888804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ru-RU" sz="12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который </a:t>
              </a:r>
              <a:endParaRPr lang="ru-RU" sz="1100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06"/>
            <p:cNvSpPr/>
            <p:nvPr/>
          </p:nvSpPr>
          <p:spPr>
            <a:xfrm>
              <a:off x="1726946" y="523236"/>
              <a:ext cx="2730261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ru-RU" sz="12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получается заявителем заранее.</a:t>
              </a:r>
              <a:endParaRPr lang="ru-RU" sz="1100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07"/>
            <p:cNvSpPr/>
            <p:nvPr/>
          </p:nvSpPr>
          <p:spPr>
            <a:xfrm>
              <a:off x="3783203" y="523748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ru-RU" sz="1100" ker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16" name="Shape 108"/>
            <p:cNvSpPr/>
            <p:nvPr/>
          </p:nvSpPr>
          <p:spPr>
            <a:xfrm>
              <a:off x="2593086" y="728980"/>
              <a:ext cx="487426" cy="202311"/>
            </a:xfrm>
            <a:custGeom>
              <a:avLst/>
              <a:gdLst/>
              <a:ahLst/>
              <a:cxnLst/>
              <a:rect l="0" t="0" r="0" b="0"/>
              <a:pathLst>
                <a:path w="487426" h="202311">
                  <a:moveTo>
                    <a:pt x="484124" y="0"/>
                  </a:moveTo>
                  <a:lnTo>
                    <a:pt x="487426" y="8890"/>
                  </a:lnTo>
                  <a:lnTo>
                    <a:pt x="27035" y="180418"/>
                  </a:lnTo>
                  <a:lnTo>
                    <a:pt x="96520" y="192405"/>
                  </a:lnTo>
                  <a:cubicBezTo>
                    <a:pt x="99187" y="192913"/>
                    <a:pt x="100838" y="195326"/>
                    <a:pt x="100457" y="197993"/>
                  </a:cubicBezTo>
                  <a:cubicBezTo>
                    <a:pt x="99949" y="200533"/>
                    <a:pt x="97536" y="202311"/>
                    <a:pt x="94996" y="201803"/>
                  </a:cubicBezTo>
                  <a:lnTo>
                    <a:pt x="0" y="185420"/>
                  </a:lnTo>
                  <a:lnTo>
                    <a:pt x="61087" y="110871"/>
                  </a:lnTo>
                  <a:cubicBezTo>
                    <a:pt x="62738" y="108839"/>
                    <a:pt x="65659" y="108458"/>
                    <a:pt x="67691" y="110109"/>
                  </a:cubicBezTo>
                  <a:cubicBezTo>
                    <a:pt x="69723" y="111760"/>
                    <a:pt x="70104" y="114808"/>
                    <a:pt x="68453" y="116840"/>
                  </a:cubicBezTo>
                  <a:lnTo>
                    <a:pt x="23778" y="171466"/>
                  </a:lnTo>
                  <a:lnTo>
                    <a:pt x="484124" y="0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Shape 109"/>
            <p:cNvSpPr/>
            <p:nvPr/>
          </p:nvSpPr>
          <p:spPr>
            <a:xfrm>
              <a:off x="4637405" y="377825"/>
              <a:ext cx="422656" cy="488950"/>
            </a:xfrm>
            <a:custGeom>
              <a:avLst/>
              <a:gdLst/>
              <a:ahLst/>
              <a:cxnLst/>
              <a:rect l="0" t="0" r="0" b="0"/>
              <a:pathLst>
                <a:path w="422656" h="488950">
                  <a:moveTo>
                    <a:pt x="7112" y="0"/>
                  </a:moveTo>
                  <a:lnTo>
                    <a:pt x="408660" y="465386"/>
                  </a:lnTo>
                  <a:lnTo>
                    <a:pt x="395732" y="395859"/>
                  </a:lnTo>
                  <a:cubicBezTo>
                    <a:pt x="395224" y="393319"/>
                    <a:pt x="396875" y="390779"/>
                    <a:pt x="399542" y="390398"/>
                  </a:cubicBezTo>
                  <a:cubicBezTo>
                    <a:pt x="402082" y="389890"/>
                    <a:pt x="404622" y="391541"/>
                    <a:pt x="405003" y="394208"/>
                  </a:cubicBezTo>
                  <a:lnTo>
                    <a:pt x="422656" y="488950"/>
                  </a:lnTo>
                  <a:lnTo>
                    <a:pt x="331470" y="457581"/>
                  </a:lnTo>
                  <a:cubicBezTo>
                    <a:pt x="329057" y="456819"/>
                    <a:pt x="327660" y="454025"/>
                    <a:pt x="328549" y="451612"/>
                  </a:cubicBezTo>
                  <a:cubicBezTo>
                    <a:pt x="329438" y="449072"/>
                    <a:pt x="332105" y="447802"/>
                    <a:pt x="334645" y="448564"/>
                  </a:cubicBezTo>
                  <a:lnTo>
                    <a:pt x="401335" y="471505"/>
                  </a:lnTo>
                  <a:lnTo>
                    <a:pt x="0" y="6223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265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13"/>
          <p:cNvGrpSpPr/>
          <p:nvPr/>
        </p:nvGrpSpPr>
        <p:grpSpPr>
          <a:xfrm>
            <a:off x="395536" y="188640"/>
            <a:ext cx="8136904" cy="5328592"/>
            <a:chOff x="0" y="0"/>
            <a:chExt cx="10241587" cy="3891252"/>
          </a:xfrm>
        </p:grpSpPr>
        <p:pic>
          <p:nvPicPr>
            <p:cNvPr id="3" name="Picture 1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940"/>
              <a:ext cx="9240520" cy="3744595"/>
            </a:xfrm>
            <a:prstGeom prst="rect">
              <a:avLst/>
            </a:prstGeom>
          </p:spPr>
        </p:pic>
        <p:sp>
          <p:nvSpPr>
            <p:cNvPr id="4" name="Rectangle 118"/>
            <p:cNvSpPr/>
            <p:nvPr/>
          </p:nvSpPr>
          <p:spPr>
            <a:xfrm>
              <a:off x="9241537" y="3592826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Shape 121"/>
            <p:cNvSpPr/>
            <p:nvPr/>
          </p:nvSpPr>
          <p:spPr>
            <a:xfrm>
              <a:off x="6266180" y="0"/>
              <a:ext cx="2457450" cy="733425"/>
            </a:xfrm>
            <a:custGeom>
              <a:avLst/>
              <a:gdLst/>
              <a:ahLst/>
              <a:cxnLst/>
              <a:rect l="0" t="0" r="0" b="0"/>
              <a:pathLst>
                <a:path w="2457450" h="733425">
                  <a:moveTo>
                    <a:pt x="0" y="122174"/>
                  </a:moveTo>
                  <a:cubicBezTo>
                    <a:pt x="0" y="54737"/>
                    <a:pt x="54737" y="0"/>
                    <a:pt x="122301" y="0"/>
                  </a:cubicBezTo>
                  <a:lnTo>
                    <a:pt x="2335149" y="0"/>
                  </a:lnTo>
                  <a:cubicBezTo>
                    <a:pt x="2402713" y="0"/>
                    <a:pt x="2457450" y="54737"/>
                    <a:pt x="2457450" y="122174"/>
                  </a:cubicBezTo>
                  <a:lnTo>
                    <a:pt x="2457450" y="611124"/>
                  </a:lnTo>
                  <a:cubicBezTo>
                    <a:pt x="2457450" y="678688"/>
                    <a:pt x="2402713" y="733425"/>
                    <a:pt x="2335149" y="733425"/>
                  </a:cubicBezTo>
                  <a:lnTo>
                    <a:pt x="122301" y="733425"/>
                  </a:lnTo>
                  <a:cubicBezTo>
                    <a:pt x="54737" y="733425"/>
                    <a:pt x="0" y="678688"/>
                    <a:pt x="0" y="611124"/>
                  </a:cubicBezTo>
                  <a:close/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122"/>
            <p:cNvSpPr/>
            <p:nvPr/>
          </p:nvSpPr>
          <p:spPr>
            <a:xfrm>
              <a:off x="6520815" y="119249"/>
              <a:ext cx="2638847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Заявитель может указать (при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123"/>
            <p:cNvSpPr/>
            <p:nvPr/>
          </p:nvSpPr>
          <p:spPr>
            <a:xfrm>
              <a:off x="6519291" y="320417"/>
              <a:ext cx="2693574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наличии документа) данные о 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1696"/>
            <p:cNvSpPr/>
            <p:nvPr/>
          </p:nvSpPr>
          <p:spPr>
            <a:xfrm>
              <a:off x="6621399" y="523109"/>
              <a:ext cx="467408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льгот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1697"/>
            <p:cNvSpPr/>
            <p:nvPr/>
          </p:nvSpPr>
          <p:spPr>
            <a:xfrm>
              <a:off x="6973444" y="523109"/>
              <a:ext cx="89995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е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1698"/>
            <p:cNvSpPr/>
            <p:nvPr/>
          </p:nvSpPr>
          <p:spPr>
            <a:xfrm>
              <a:off x="7040499" y="492989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27"/>
            <p:cNvSpPr/>
            <p:nvPr/>
          </p:nvSpPr>
          <p:spPr>
            <a:xfrm>
              <a:off x="7078599" y="523109"/>
              <a:ext cx="1714572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 приему в 1 класс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28"/>
            <p:cNvSpPr/>
            <p:nvPr/>
          </p:nvSpPr>
          <p:spPr>
            <a:xfrm>
              <a:off x="8369809" y="523621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13" name="Shape 130"/>
            <p:cNvSpPr/>
            <p:nvPr/>
          </p:nvSpPr>
          <p:spPr>
            <a:xfrm>
              <a:off x="4894580" y="506095"/>
              <a:ext cx="1373251" cy="544322"/>
            </a:xfrm>
            <a:custGeom>
              <a:avLst/>
              <a:gdLst/>
              <a:ahLst/>
              <a:cxnLst/>
              <a:rect l="0" t="0" r="0" b="0"/>
              <a:pathLst>
                <a:path w="1373251" h="544322">
                  <a:moveTo>
                    <a:pt x="1369949" y="0"/>
                  </a:moveTo>
                  <a:lnTo>
                    <a:pt x="1373251" y="8890"/>
                  </a:lnTo>
                  <a:lnTo>
                    <a:pt x="26962" y="523064"/>
                  </a:lnTo>
                  <a:lnTo>
                    <a:pt x="96647" y="534543"/>
                  </a:lnTo>
                  <a:cubicBezTo>
                    <a:pt x="99187" y="534924"/>
                    <a:pt x="100965" y="537464"/>
                    <a:pt x="100584" y="540004"/>
                  </a:cubicBezTo>
                  <a:cubicBezTo>
                    <a:pt x="100076" y="542544"/>
                    <a:pt x="97663" y="544322"/>
                    <a:pt x="95123" y="543941"/>
                  </a:cubicBezTo>
                  <a:lnTo>
                    <a:pt x="0" y="528320"/>
                  </a:lnTo>
                  <a:lnTo>
                    <a:pt x="60452" y="453263"/>
                  </a:lnTo>
                  <a:cubicBezTo>
                    <a:pt x="62103" y="451104"/>
                    <a:pt x="65024" y="450850"/>
                    <a:pt x="67056" y="452501"/>
                  </a:cubicBezTo>
                  <a:cubicBezTo>
                    <a:pt x="69215" y="454152"/>
                    <a:pt x="69469" y="457073"/>
                    <a:pt x="67818" y="459232"/>
                  </a:cubicBezTo>
                  <a:lnTo>
                    <a:pt x="23687" y="514116"/>
                  </a:lnTo>
                  <a:lnTo>
                    <a:pt x="1369949" y="0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Shape 132"/>
            <p:cNvSpPr/>
            <p:nvPr/>
          </p:nvSpPr>
          <p:spPr>
            <a:xfrm>
              <a:off x="6266180" y="1419225"/>
              <a:ext cx="3171825" cy="533400"/>
            </a:xfrm>
            <a:custGeom>
              <a:avLst/>
              <a:gdLst/>
              <a:ahLst/>
              <a:cxnLst/>
              <a:rect l="0" t="0" r="0" b="0"/>
              <a:pathLst>
                <a:path w="3171825" h="533400">
                  <a:moveTo>
                    <a:pt x="0" y="88900"/>
                  </a:moveTo>
                  <a:cubicBezTo>
                    <a:pt x="0" y="39751"/>
                    <a:pt x="39751" y="0"/>
                    <a:pt x="88900" y="0"/>
                  </a:cubicBezTo>
                  <a:lnTo>
                    <a:pt x="3082925" y="0"/>
                  </a:lnTo>
                  <a:cubicBezTo>
                    <a:pt x="3132074" y="0"/>
                    <a:pt x="3171825" y="39751"/>
                    <a:pt x="3171825" y="88900"/>
                  </a:cubicBezTo>
                  <a:lnTo>
                    <a:pt x="3171825" y="444500"/>
                  </a:lnTo>
                  <a:cubicBezTo>
                    <a:pt x="3171825" y="493522"/>
                    <a:pt x="3132074" y="533400"/>
                    <a:pt x="3082925" y="533400"/>
                  </a:cubicBezTo>
                  <a:lnTo>
                    <a:pt x="88900" y="533400"/>
                  </a:lnTo>
                  <a:cubicBezTo>
                    <a:pt x="39751" y="533400"/>
                    <a:pt x="0" y="493522"/>
                    <a:pt x="0" y="44450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33"/>
            <p:cNvSpPr/>
            <p:nvPr/>
          </p:nvSpPr>
          <p:spPr>
            <a:xfrm>
              <a:off x="6426327" y="1529330"/>
              <a:ext cx="101549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З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34"/>
            <p:cNvSpPr/>
            <p:nvPr/>
          </p:nvSpPr>
          <p:spPr>
            <a:xfrm>
              <a:off x="6502527" y="1529330"/>
              <a:ext cx="3739060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аявитель нажимает поле «Показать школы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35"/>
            <p:cNvSpPr/>
            <p:nvPr/>
          </p:nvSpPr>
          <p:spPr>
            <a:xfrm>
              <a:off x="6936868" y="1730498"/>
              <a:ext cx="2437169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 выбранным параметрам»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36"/>
            <p:cNvSpPr/>
            <p:nvPr/>
          </p:nvSpPr>
          <p:spPr>
            <a:xfrm>
              <a:off x="8769097" y="1731010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19" name="Shape 137"/>
            <p:cNvSpPr/>
            <p:nvPr/>
          </p:nvSpPr>
          <p:spPr>
            <a:xfrm>
              <a:off x="5628005" y="1607439"/>
              <a:ext cx="638175" cy="99695"/>
            </a:xfrm>
            <a:custGeom>
              <a:avLst/>
              <a:gdLst/>
              <a:ahLst/>
              <a:cxnLst/>
              <a:rect l="0" t="0" r="0" b="0"/>
              <a:pathLst>
                <a:path w="638175" h="99695">
                  <a:moveTo>
                    <a:pt x="83185" y="1270"/>
                  </a:moveTo>
                  <a:cubicBezTo>
                    <a:pt x="85471" y="0"/>
                    <a:pt x="88392" y="762"/>
                    <a:pt x="89789" y="3048"/>
                  </a:cubicBezTo>
                  <a:cubicBezTo>
                    <a:pt x="91059" y="5334"/>
                    <a:pt x="90297" y="8255"/>
                    <a:pt x="88011" y="9525"/>
                  </a:cubicBezTo>
                  <a:lnTo>
                    <a:pt x="27051" y="45085"/>
                  </a:lnTo>
                  <a:lnTo>
                    <a:pt x="638175" y="45085"/>
                  </a:lnTo>
                  <a:lnTo>
                    <a:pt x="638175" y="54610"/>
                  </a:lnTo>
                  <a:lnTo>
                    <a:pt x="27051" y="54610"/>
                  </a:lnTo>
                  <a:lnTo>
                    <a:pt x="88011" y="90170"/>
                  </a:lnTo>
                  <a:cubicBezTo>
                    <a:pt x="90297" y="91567"/>
                    <a:pt x="91059" y="94488"/>
                    <a:pt x="89789" y="96647"/>
                  </a:cubicBezTo>
                  <a:cubicBezTo>
                    <a:pt x="88392" y="98933"/>
                    <a:pt x="85471" y="99695"/>
                    <a:pt x="83185" y="98425"/>
                  </a:cubicBezTo>
                  <a:lnTo>
                    <a:pt x="0" y="49911"/>
                  </a:lnTo>
                  <a:lnTo>
                    <a:pt x="83185" y="1270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Shape 139"/>
            <p:cNvSpPr/>
            <p:nvPr/>
          </p:nvSpPr>
          <p:spPr>
            <a:xfrm>
              <a:off x="6323330" y="2876550"/>
              <a:ext cx="3171825" cy="533400"/>
            </a:xfrm>
            <a:custGeom>
              <a:avLst/>
              <a:gdLst/>
              <a:ahLst/>
              <a:cxnLst/>
              <a:rect l="0" t="0" r="0" b="0"/>
              <a:pathLst>
                <a:path w="3171825" h="533400">
                  <a:moveTo>
                    <a:pt x="0" y="88900"/>
                  </a:moveTo>
                  <a:cubicBezTo>
                    <a:pt x="0" y="39751"/>
                    <a:pt x="39751" y="0"/>
                    <a:pt x="88900" y="0"/>
                  </a:cubicBezTo>
                  <a:lnTo>
                    <a:pt x="3082925" y="0"/>
                  </a:lnTo>
                  <a:cubicBezTo>
                    <a:pt x="3132074" y="0"/>
                    <a:pt x="3171825" y="39751"/>
                    <a:pt x="3171825" y="88900"/>
                  </a:cubicBezTo>
                  <a:lnTo>
                    <a:pt x="3171825" y="444500"/>
                  </a:lnTo>
                  <a:cubicBezTo>
                    <a:pt x="3171825" y="493522"/>
                    <a:pt x="3132074" y="533400"/>
                    <a:pt x="3082925" y="533400"/>
                  </a:cubicBezTo>
                  <a:lnTo>
                    <a:pt x="88900" y="533400"/>
                  </a:lnTo>
                  <a:cubicBezTo>
                    <a:pt x="39751" y="533400"/>
                    <a:pt x="0" y="493522"/>
                    <a:pt x="0" y="44450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40"/>
            <p:cNvSpPr/>
            <p:nvPr/>
          </p:nvSpPr>
          <p:spPr>
            <a:xfrm>
              <a:off x="6455283" y="2988052"/>
              <a:ext cx="101549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З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141"/>
            <p:cNvSpPr/>
            <p:nvPr/>
          </p:nvSpPr>
          <p:spPr>
            <a:xfrm>
              <a:off x="6531484" y="2988052"/>
              <a:ext cx="810160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аявитель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142"/>
            <p:cNvSpPr/>
            <p:nvPr/>
          </p:nvSpPr>
          <p:spPr>
            <a:xfrm>
              <a:off x="7141084" y="2988052"/>
              <a:ext cx="3004098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должен выбрать только 1 школу и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143"/>
            <p:cNvSpPr/>
            <p:nvPr/>
          </p:nvSpPr>
          <p:spPr>
            <a:xfrm>
              <a:off x="6993256" y="3189220"/>
              <a:ext cx="2433318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указать параллель 1 классов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144"/>
            <p:cNvSpPr/>
            <p:nvPr/>
          </p:nvSpPr>
          <p:spPr>
            <a:xfrm>
              <a:off x="8825485" y="3189732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Shape 145"/>
            <p:cNvSpPr/>
            <p:nvPr/>
          </p:nvSpPr>
          <p:spPr>
            <a:xfrm>
              <a:off x="4504055" y="3011170"/>
              <a:ext cx="1819529" cy="127254"/>
            </a:xfrm>
            <a:custGeom>
              <a:avLst/>
              <a:gdLst/>
              <a:ahLst/>
              <a:cxnLst/>
              <a:rect l="0" t="0" r="0" b="0"/>
              <a:pathLst>
                <a:path w="1819529" h="127254">
                  <a:moveTo>
                    <a:pt x="85217" y="1270"/>
                  </a:moveTo>
                  <a:cubicBezTo>
                    <a:pt x="87503" y="0"/>
                    <a:pt x="90424" y="889"/>
                    <a:pt x="91567" y="3302"/>
                  </a:cubicBezTo>
                  <a:cubicBezTo>
                    <a:pt x="92837" y="5588"/>
                    <a:pt x="91948" y="8509"/>
                    <a:pt x="89662" y="9652"/>
                  </a:cubicBezTo>
                  <a:lnTo>
                    <a:pt x="27312" y="42655"/>
                  </a:lnTo>
                  <a:lnTo>
                    <a:pt x="1819529" y="117729"/>
                  </a:lnTo>
                  <a:lnTo>
                    <a:pt x="1819021" y="127254"/>
                  </a:lnTo>
                  <a:lnTo>
                    <a:pt x="26759" y="52173"/>
                  </a:lnTo>
                  <a:lnTo>
                    <a:pt x="86233" y="90297"/>
                  </a:lnTo>
                  <a:cubicBezTo>
                    <a:pt x="88519" y="91694"/>
                    <a:pt x="89154" y="94615"/>
                    <a:pt x="87757" y="96901"/>
                  </a:cubicBezTo>
                  <a:cubicBezTo>
                    <a:pt x="86233" y="99060"/>
                    <a:pt x="83312" y="99695"/>
                    <a:pt x="81153" y="98298"/>
                  </a:cubicBezTo>
                  <a:lnTo>
                    <a:pt x="0" y="46355"/>
                  </a:lnTo>
                  <a:lnTo>
                    <a:pt x="85217" y="1270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Shape 146"/>
            <p:cNvSpPr/>
            <p:nvPr/>
          </p:nvSpPr>
          <p:spPr>
            <a:xfrm>
              <a:off x="4504055" y="3128899"/>
              <a:ext cx="1820037" cy="317500"/>
            </a:xfrm>
            <a:custGeom>
              <a:avLst/>
              <a:gdLst/>
              <a:ahLst/>
              <a:cxnLst/>
              <a:rect l="0" t="0" r="0" b="0"/>
              <a:pathLst>
                <a:path w="1820037" h="317500">
                  <a:moveTo>
                    <a:pt x="1818513" y="0"/>
                  </a:moveTo>
                  <a:lnTo>
                    <a:pt x="1820037" y="9525"/>
                  </a:lnTo>
                  <a:lnTo>
                    <a:pt x="27450" y="281709"/>
                  </a:lnTo>
                  <a:lnTo>
                    <a:pt x="93091" y="307721"/>
                  </a:lnTo>
                  <a:cubicBezTo>
                    <a:pt x="95504" y="308610"/>
                    <a:pt x="96774" y="311404"/>
                    <a:pt x="95758" y="313817"/>
                  </a:cubicBezTo>
                  <a:cubicBezTo>
                    <a:pt x="94742" y="316230"/>
                    <a:pt x="92075" y="317500"/>
                    <a:pt x="89535" y="316484"/>
                  </a:cubicBezTo>
                  <a:lnTo>
                    <a:pt x="0" y="281051"/>
                  </a:lnTo>
                  <a:lnTo>
                    <a:pt x="75057" y="220472"/>
                  </a:lnTo>
                  <a:cubicBezTo>
                    <a:pt x="77089" y="218821"/>
                    <a:pt x="80010" y="219202"/>
                    <a:pt x="81661" y="221234"/>
                  </a:cubicBezTo>
                  <a:cubicBezTo>
                    <a:pt x="83312" y="223266"/>
                    <a:pt x="83058" y="226314"/>
                    <a:pt x="81026" y="227965"/>
                  </a:cubicBezTo>
                  <a:lnTo>
                    <a:pt x="26183" y="272164"/>
                  </a:lnTo>
                  <a:lnTo>
                    <a:pt x="1818513" y="0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Shape 148"/>
            <p:cNvSpPr/>
            <p:nvPr/>
          </p:nvSpPr>
          <p:spPr>
            <a:xfrm>
              <a:off x="522605" y="0"/>
              <a:ext cx="3171825" cy="533400"/>
            </a:xfrm>
            <a:custGeom>
              <a:avLst/>
              <a:gdLst/>
              <a:ahLst/>
              <a:cxnLst/>
              <a:rect l="0" t="0" r="0" b="0"/>
              <a:pathLst>
                <a:path w="3171825" h="533400">
                  <a:moveTo>
                    <a:pt x="0" y="88900"/>
                  </a:moveTo>
                  <a:cubicBezTo>
                    <a:pt x="0" y="39751"/>
                    <a:pt x="39751" y="0"/>
                    <a:pt x="88900" y="0"/>
                  </a:cubicBezTo>
                  <a:lnTo>
                    <a:pt x="3082925" y="0"/>
                  </a:lnTo>
                  <a:cubicBezTo>
                    <a:pt x="3132074" y="0"/>
                    <a:pt x="3171825" y="39751"/>
                    <a:pt x="3171825" y="88900"/>
                  </a:cubicBezTo>
                  <a:lnTo>
                    <a:pt x="3171825" y="444500"/>
                  </a:lnTo>
                  <a:cubicBezTo>
                    <a:pt x="3171825" y="493522"/>
                    <a:pt x="3132074" y="533400"/>
                    <a:pt x="3082925" y="533400"/>
                  </a:cubicBezTo>
                  <a:lnTo>
                    <a:pt x="88900" y="533400"/>
                  </a:lnTo>
                  <a:cubicBezTo>
                    <a:pt x="39751" y="533400"/>
                    <a:pt x="0" y="493522"/>
                    <a:pt x="0" y="44450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149"/>
            <p:cNvSpPr/>
            <p:nvPr/>
          </p:nvSpPr>
          <p:spPr>
            <a:xfrm>
              <a:off x="864616" y="110105"/>
              <a:ext cx="101549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З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150"/>
            <p:cNvSpPr/>
            <p:nvPr/>
          </p:nvSpPr>
          <p:spPr>
            <a:xfrm>
              <a:off x="940816" y="110105"/>
              <a:ext cx="810160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аявитель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151"/>
            <p:cNvSpPr/>
            <p:nvPr/>
          </p:nvSpPr>
          <p:spPr>
            <a:xfrm>
              <a:off x="1550416" y="110105"/>
              <a:ext cx="2443452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должен выбрать программу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152"/>
            <p:cNvSpPr/>
            <p:nvPr/>
          </p:nvSpPr>
          <p:spPr>
            <a:xfrm>
              <a:off x="1803400" y="311273"/>
              <a:ext cx="807930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обучения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153"/>
            <p:cNvSpPr/>
            <p:nvPr/>
          </p:nvSpPr>
          <p:spPr>
            <a:xfrm>
              <a:off x="2411476" y="311785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34" name="Shape 154"/>
            <p:cNvSpPr/>
            <p:nvPr/>
          </p:nvSpPr>
          <p:spPr>
            <a:xfrm>
              <a:off x="1997964" y="530606"/>
              <a:ext cx="2363216" cy="531241"/>
            </a:xfrm>
            <a:custGeom>
              <a:avLst/>
              <a:gdLst/>
              <a:ahLst/>
              <a:cxnLst/>
              <a:rect l="0" t="0" r="0" b="0"/>
              <a:pathLst>
                <a:path w="2363216" h="531241">
                  <a:moveTo>
                    <a:pt x="2032" y="0"/>
                  </a:moveTo>
                  <a:lnTo>
                    <a:pt x="2337813" y="489799"/>
                  </a:lnTo>
                  <a:lnTo>
                    <a:pt x="2285365" y="442341"/>
                  </a:lnTo>
                  <a:cubicBezTo>
                    <a:pt x="2283333" y="440690"/>
                    <a:pt x="2283206" y="437642"/>
                    <a:pt x="2284984" y="435737"/>
                  </a:cubicBezTo>
                  <a:cubicBezTo>
                    <a:pt x="2286762" y="433705"/>
                    <a:pt x="2289810" y="433578"/>
                    <a:pt x="2291715" y="435356"/>
                  </a:cubicBezTo>
                  <a:lnTo>
                    <a:pt x="2363216" y="499999"/>
                  </a:lnTo>
                  <a:lnTo>
                    <a:pt x="2271776" y="530352"/>
                  </a:lnTo>
                  <a:cubicBezTo>
                    <a:pt x="2269236" y="531241"/>
                    <a:pt x="2266569" y="529844"/>
                    <a:pt x="2265807" y="527431"/>
                  </a:cubicBezTo>
                  <a:cubicBezTo>
                    <a:pt x="2264918" y="524891"/>
                    <a:pt x="2266315" y="522224"/>
                    <a:pt x="2268728" y="521335"/>
                  </a:cubicBezTo>
                  <a:lnTo>
                    <a:pt x="2335796" y="499047"/>
                  </a:lnTo>
                  <a:lnTo>
                    <a:pt x="0" y="9271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731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990056"/>
          </a:xfrm>
        </p:spPr>
        <p:txBody>
          <a:bodyPr>
            <a:normAutofit fontScale="70000" lnSpcReduction="20000"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шаг</a:t>
            </a: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 РОДИТЕЛЕЙ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 приема документов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01.06-</a:t>
            </a:r>
          </a:p>
          <a:p>
            <a:pPr algn="ctr"/>
            <a:r>
              <a:rPr lang="ru-RU" sz="6000" dirty="0" smtClean="0"/>
              <a:t>30.06</a:t>
            </a:r>
            <a:endParaRPr lang="ru-RU" sz="6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2915816" y="476672"/>
            <a:ext cx="5976664" cy="541020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Копия документа, удостоверяющего личность родителя (законного представителя) ребенка.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Копия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свидетельства о рождении ребенка или документа, подтверждающего родство заявителя.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Копия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документа, подтверждающего установление опеки или попечительства при необходимости).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Копия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документа о регистрации ребенка или поступающего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(в случае приема на обучение ребенка или поступающего, проживающего на закрепленной территории, или в случае использования права преимущественного приема на обучение по образовательным программам начального общего образования).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Копии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документов, подтверждающих право внеочередного, первоочередного приема на обучение по основным общеобразовательным программам.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Копия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заключения психолого-медико-педагогической комиссии (при наличии).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Иностранные граждане и лица без гражданства все документы представляют на русском языке или вместе с заверенным в установленном порядке переводом на русский язык.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092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График приёма документов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6000" dirty="0" smtClean="0"/>
              <a:t>1 волна</a:t>
            </a:r>
          </a:p>
          <a:p>
            <a:pPr algn="ctr"/>
            <a:r>
              <a:rPr lang="ru-RU" sz="5200" dirty="0" smtClean="0"/>
              <a:t>с 09.00-13.00</a:t>
            </a:r>
            <a:endParaRPr lang="ru-RU" sz="5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000000"/>
                </a:solidFill>
                <a:latin typeface="Times New Roman"/>
              </a:rPr>
              <a:t> ул. Стара </a:t>
            </a:r>
            <a:r>
              <a:rPr lang="ru-RU" sz="2900" b="1" dirty="0" err="1" smtClean="0">
                <a:solidFill>
                  <a:srgbClr val="000000"/>
                </a:solidFill>
                <a:latin typeface="Times New Roman"/>
              </a:rPr>
              <a:t>Загора</a:t>
            </a:r>
            <a:endParaRPr lang="ru-RU" sz="29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900" b="1" dirty="0" smtClean="0">
                <a:solidFill>
                  <a:srgbClr val="000000"/>
                </a:solidFill>
                <a:latin typeface="Times New Roman"/>
              </a:rPr>
              <a:t>03.06</a:t>
            </a:r>
          </a:p>
          <a:p>
            <a:r>
              <a:rPr lang="ru-RU" sz="2900" b="1" dirty="0" smtClean="0">
                <a:solidFill>
                  <a:srgbClr val="000000"/>
                </a:solidFill>
                <a:latin typeface="Times New Roman"/>
              </a:rPr>
              <a:t>06.06               </a:t>
            </a:r>
          </a:p>
          <a:p>
            <a:r>
              <a:rPr lang="ru-RU" sz="2900" b="1" dirty="0" smtClean="0">
                <a:solidFill>
                  <a:srgbClr val="000000"/>
                </a:solidFill>
                <a:latin typeface="Times New Roman"/>
              </a:rPr>
              <a:t>14.06</a:t>
            </a:r>
          </a:p>
          <a:p>
            <a:r>
              <a:rPr lang="ru-RU" sz="2900" b="1" dirty="0" smtClean="0">
                <a:solidFill>
                  <a:srgbClr val="000000"/>
                </a:solidFill>
                <a:latin typeface="Times New Roman"/>
              </a:rPr>
              <a:t>18.06</a:t>
            </a:r>
          </a:p>
          <a:p>
            <a:r>
              <a:rPr lang="ru-RU" sz="2900" b="1" dirty="0" smtClean="0">
                <a:solidFill>
                  <a:srgbClr val="000000"/>
                </a:solidFill>
                <a:latin typeface="Times New Roman"/>
              </a:rPr>
              <a:t>ул. Ташкентская</a:t>
            </a:r>
          </a:p>
          <a:p>
            <a:r>
              <a:rPr lang="ru-RU" sz="2900" b="1" dirty="0" smtClean="0">
                <a:solidFill>
                  <a:srgbClr val="000000"/>
                </a:solidFill>
                <a:latin typeface="Times New Roman"/>
              </a:rPr>
              <a:t>05.06</a:t>
            </a:r>
          </a:p>
          <a:p>
            <a:r>
              <a:rPr lang="ru-RU" sz="2900" b="1" dirty="0" smtClean="0">
                <a:solidFill>
                  <a:srgbClr val="000000"/>
                </a:solidFill>
                <a:latin typeface="Times New Roman"/>
              </a:rPr>
              <a:t>10.06</a:t>
            </a:r>
          </a:p>
          <a:p>
            <a:r>
              <a:rPr lang="ru-RU" sz="2900" b="1" dirty="0" smtClean="0">
                <a:solidFill>
                  <a:srgbClr val="000000"/>
                </a:solidFill>
                <a:latin typeface="Times New Roman"/>
              </a:rPr>
              <a:t>21.06</a:t>
            </a:r>
          </a:p>
          <a:p>
            <a:r>
              <a:rPr lang="ru-RU" sz="2900" b="1" dirty="0" smtClean="0">
                <a:solidFill>
                  <a:srgbClr val="000000"/>
                </a:solidFill>
                <a:latin typeface="Times New Roman"/>
              </a:rPr>
              <a:t>26.06</a:t>
            </a:r>
            <a:endParaRPr lang="ru-RU" sz="2900" b="1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70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7" y="5949951"/>
            <a:ext cx="1008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-19050" y="838201"/>
            <a:ext cx="9144000" cy="417037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от 02.09.2020 № 458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от 30.08.2023)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приема на обучение по образовательным программам начального общего, основного общего и среднего общего образования»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Самарской области от 25.04.2023 № 296-од</a:t>
            </a:r>
            <a:b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административного регламента предоставления министерством образования и науки Самарской области государственной услуги «Прием заявлений о зачислении в государственные и муниципальные образовательные организации Самарской области, реализующие программы общего образования»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приказы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административных регламентов предоставления муниципальных услуг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на обучение в конкретную организацию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осуществляющую образовательную деятельность по образовательным программам начального общего, основного общего и среднего общего образования (в части, не урегулированной законодательством об образовании)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530226" y="-123097"/>
            <a:ext cx="8506271" cy="95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Нормативная правовая 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база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  <a:cs typeface="Arial" pitchFamily="34" charset="0"/>
              </a:rPr>
              <a:t>(размещается на официальных сайтах образовательных организаций)</a:t>
            </a:r>
            <a:endParaRPr lang="ru-RU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799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ВНИМАНИЕ!!!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Документы в ОУ подаёт только </a:t>
            </a:r>
            <a:r>
              <a:rPr lang="ru-RU" sz="6000" u="sng" dirty="0" smtClean="0">
                <a:solidFill>
                  <a:srgbClr val="002060"/>
                </a:solidFill>
              </a:rPr>
              <a:t>тот</a:t>
            </a:r>
            <a:r>
              <a:rPr lang="ru-RU" sz="6000" dirty="0" smtClean="0">
                <a:solidFill>
                  <a:srgbClr val="002060"/>
                </a:solidFill>
              </a:rPr>
              <a:t>, кто подавал заявление, т.е. заявитель.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93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Документы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dirty="0">
                <a:latin typeface="+mj-lt"/>
                <a:ea typeface="Times New Roman" panose="02020603050405020304" pitchFamily="18" charset="0"/>
              </a:rPr>
              <a:t>свидетельство о регистрации ребенка по месту жительства (Форма №8, либо </a:t>
            </a:r>
            <a:r>
              <a:rPr lang="ru-RU" sz="3600" dirty="0" smtClean="0">
                <a:latin typeface="+mj-lt"/>
                <a:ea typeface="Times New Roman" panose="02020603050405020304" pitchFamily="18" charset="0"/>
              </a:rPr>
              <a:t>справка с места жительства </a:t>
            </a:r>
            <a:r>
              <a:rPr lang="ru-RU" sz="3600" dirty="0">
                <a:latin typeface="+mj-lt"/>
                <a:ea typeface="Times New Roman" panose="02020603050405020304" pitchFamily="18" charset="0"/>
              </a:rPr>
              <a:t>по Форме № 9)</a:t>
            </a:r>
          </a:p>
          <a:p>
            <a:pPr marL="457200" algn="just">
              <a:spcAft>
                <a:spcPts val="0"/>
              </a:spcAft>
            </a:pPr>
            <a:r>
              <a:rPr lang="ru-RU" sz="3600" dirty="0">
                <a:latin typeface="+mj-lt"/>
                <a:ea typeface="Times New Roman" panose="02020603050405020304" pitchFamily="18" charset="0"/>
              </a:rPr>
              <a:t>или </a:t>
            </a:r>
            <a:r>
              <a:rPr lang="ru-RU" sz="3600" dirty="0" smtClean="0">
                <a:latin typeface="+mj-lt"/>
                <a:ea typeface="Times New Roman" panose="02020603050405020304" pitchFamily="18" charset="0"/>
              </a:rPr>
              <a:t> Свидетельство о регистрации по </a:t>
            </a:r>
            <a:r>
              <a:rPr lang="ru-RU" sz="3600" dirty="0">
                <a:latin typeface="+mj-lt"/>
                <a:ea typeface="Times New Roman" panose="02020603050405020304" pitchFamily="18" charset="0"/>
              </a:rPr>
              <a:t>месту пребывания на закрепленной территории (Форма №3);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52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Справки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7"/>
            <a:ext cx="2952328" cy="237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62537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25044"/>
            <a:ext cx="356261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63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ДОКУМЕНТЫ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200" b="1" dirty="0">
                <a:solidFill>
                  <a:srgbClr val="343434"/>
                </a:solidFill>
                <a:latin typeface="MyriadPro-Regular" panose="020B0503030403020204" pitchFamily="34" charset="0"/>
              </a:rPr>
              <a:t>Если документы в указанный срок не будут предоставлены или сведения о ребенке в документах будут отличаться от сведений, указанных родителем в </a:t>
            </a:r>
            <a:r>
              <a:rPr lang="ru-RU" sz="3200" b="1" dirty="0" smtClean="0">
                <a:solidFill>
                  <a:srgbClr val="343434"/>
                </a:solidFill>
                <a:latin typeface="MyriadPro-Regular" panose="020B0503030403020204" pitchFamily="34" charset="0"/>
              </a:rPr>
              <a:t>системе, </a:t>
            </a:r>
            <a:r>
              <a:rPr lang="ru-RU" sz="3200" b="1" dirty="0">
                <a:solidFill>
                  <a:srgbClr val="343434"/>
                </a:solidFill>
                <a:latin typeface="MyriadPro-Regular" panose="020B0503030403020204" pitchFamily="34" charset="0"/>
              </a:rPr>
              <a:t>то заявление будет аннулировано и ребенок не сможет быть зачисленным в общеобразовательное учреждение. В этом случае родителям необходимо будет подавать заявление повторно. 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24702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5" descr="Подложка для презентации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Самостоятельная подача заявления в электронной форме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1700" b="1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23838" y="650875"/>
            <a:ext cx="86963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 необходимые документы предоставлены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заявителем, данные в них 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полностью соответствуют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информации, указанной в заявлении –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заявление 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принимается на рассмотрение приемной комиссией школы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Документы, представленные заявителем,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регистрируются в журнале приема заявлений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регистрации заявления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заявителю выдается расписка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(обращение) в получении документов, содержащая информацию о регистрационном номере заявления о приеме ребенка в 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школу,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перечне представленных документов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35870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75895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Прием </a:t>
            </a:r>
            <a:r>
              <a:rPr lang="ru-RU" alt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lang="ru-RU" alt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класс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03920" cy="4572000"/>
          </a:xfrm>
        </p:spPr>
        <p:txBody>
          <a:bodyPr>
            <a:normAutofit/>
          </a:bodyPr>
          <a:lstStyle/>
          <a:p>
            <a:pPr algn="just"/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детей-близнецов заявитель должен подавать заявления на каждого ребенка отдельно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573017"/>
            <a:ext cx="5688632" cy="2808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13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990056"/>
          </a:xfrm>
        </p:spPr>
        <p:txBody>
          <a:bodyPr>
            <a:normAutofit fontScale="85000" lnSpcReduction="10000"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шаг</a:t>
            </a: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 РОДИТЕЛЕЙ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Принятие решений по всем зарегистрированным заявлениям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683568" y="1412776"/>
            <a:ext cx="7992888" cy="4876899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02.07.2024   - 03.07.2024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17.00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0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2636912"/>
            <a:ext cx="8856984" cy="3816424"/>
          </a:xfrm>
        </p:spPr>
        <p:txBody>
          <a:bodyPr>
            <a:normAutofit fontScale="77500" lnSpcReduction="20000"/>
          </a:bodyPr>
          <a:lstStyle/>
          <a:p>
            <a:pPr indent="450215" algn="just"/>
            <a:r>
              <a:rPr lang="ru-RU" sz="4000" dirty="0" smtClean="0"/>
              <a:t>прием </a:t>
            </a:r>
            <a:r>
              <a:rPr lang="ru-RU" sz="4000" dirty="0"/>
              <a:t>на свободные места вне зависимости от места регистрации ребёнка</a:t>
            </a:r>
            <a:r>
              <a:rPr lang="ru-RU" sz="4000" dirty="0" smtClean="0"/>
              <a:t>.</a:t>
            </a:r>
          </a:p>
          <a:p>
            <a:pPr indent="450215" algn="just"/>
            <a:endParaRPr lang="ru-RU" sz="4000" dirty="0"/>
          </a:p>
          <a:p>
            <a:pPr indent="450215"/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0000"/>
                </a:solidFill>
              </a:rPr>
              <a:t>Информацию </a:t>
            </a:r>
            <a:r>
              <a:rPr lang="ru-RU" sz="4000" dirty="0">
                <a:solidFill>
                  <a:srgbClr val="000000"/>
                </a:solidFill>
              </a:rPr>
              <a:t>о дате открытия второго этапа можно узнать на сайте </a:t>
            </a:r>
            <a:r>
              <a:rPr lang="ru-RU" sz="4000" dirty="0" smtClean="0">
                <a:solidFill>
                  <a:srgbClr val="000000"/>
                </a:solidFill>
              </a:rPr>
              <a:t>образовательного </a:t>
            </a:r>
            <a:r>
              <a:rPr lang="ru-RU" sz="4000" dirty="0">
                <a:solidFill>
                  <a:srgbClr val="000000"/>
                </a:solidFill>
              </a:rPr>
              <a:t>учреждения.</a:t>
            </a:r>
            <a:endParaRPr lang="ru-RU" sz="4000" dirty="0"/>
          </a:p>
          <a:p>
            <a:pPr indent="450215" algn="just"/>
            <a:endParaRPr lang="ru-RU" sz="4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99177" cy="1796752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4400" b="1" cap="all" spc="250" dirty="0" smtClean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2 волна</a:t>
            </a:r>
            <a:r>
              <a:rPr lang="ru-RU" sz="3200" b="1" cap="all" spc="25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3200" b="1" cap="all" spc="25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ru-RU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0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7200" b="1" cap="all" spc="250" dirty="0" smtClean="0">
                <a:solidFill>
                  <a:srgbClr val="646B86"/>
                </a:solidFill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lang="ru-RU" sz="7200" b="1" cap="all" spc="250" dirty="0">
                <a:solidFill>
                  <a:srgbClr val="646B86"/>
                </a:solidFill>
                <a:latin typeface="Comic Sans MS" panose="030F0702030302020204" pitchFamily="66" charset="0"/>
                <a:ea typeface="+mn-ea"/>
                <a:cs typeface="+mn-cs"/>
              </a:rPr>
              <a:t>волна</a:t>
            </a:r>
            <a:br>
              <a:rPr lang="ru-RU" sz="7200" b="1" cap="all" spc="250" dirty="0">
                <a:solidFill>
                  <a:srgbClr val="646B86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743200"/>
            <a:ext cx="8208912" cy="342210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buClrTx/>
              <a:buSzTx/>
              <a:buFont typeface="Arial" pitchFamily="34" charset="0"/>
              <a:buChar char="•"/>
            </a:pPr>
            <a:r>
              <a:rPr lang="ru-RU" sz="2400" b="0" dirty="0">
                <a:solidFill>
                  <a:srgbClr val="000000"/>
                </a:solidFill>
                <a:latin typeface="Times New Roman"/>
              </a:rPr>
              <a:t>06 июля </a:t>
            </a:r>
            <a:r>
              <a:rPr lang="ru-RU" sz="2400" b="0" dirty="0" smtClean="0">
                <a:solidFill>
                  <a:srgbClr val="000000"/>
                </a:solidFill>
                <a:latin typeface="Times New Roman"/>
              </a:rPr>
              <a:t>2024 С 09.00 </a:t>
            </a:r>
            <a:r>
              <a:rPr lang="ru-RU" sz="2400" b="0" dirty="0">
                <a:solidFill>
                  <a:srgbClr val="000000"/>
                </a:solidFill>
                <a:latin typeface="Times New Roman"/>
              </a:rPr>
              <a:t>– до момента заполнения свободных мест, но не позднее 05 сентября </a:t>
            </a:r>
            <a:r>
              <a:rPr lang="ru-RU" sz="2400" b="0" dirty="0" smtClean="0">
                <a:solidFill>
                  <a:srgbClr val="000000"/>
                </a:solidFill>
                <a:latin typeface="Times New Roman"/>
              </a:rPr>
              <a:t>2024 </a:t>
            </a:r>
            <a:r>
              <a:rPr lang="ru-RU" sz="2400" b="0" dirty="0">
                <a:solidFill>
                  <a:srgbClr val="000000"/>
                </a:solidFill>
                <a:latin typeface="Times New Roman"/>
              </a:rPr>
              <a:t>г. Заявления на имеющиеся свободные места принимаются в отношении детей, не проживающих на закрепленной территории</a:t>
            </a:r>
            <a:r>
              <a:rPr lang="ru-RU" sz="1800" b="0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8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18720" cy="10401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 обучение по каким программам принимаются дети в первый класс?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554152" cy="4830288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>
                <a:solidFill>
                  <a:srgbClr val="0070C0"/>
                </a:solidFill>
              </a:rPr>
              <a:t>Основная общеобразовательная программа начального общего образования (ООП НОО</a:t>
            </a:r>
            <a:r>
              <a:rPr lang="ru-RU" sz="1800" dirty="0">
                <a:solidFill>
                  <a:srgbClr val="0070C0"/>
                </a:solidFill>
              </a:rPr>
              <a:t>)</a:t>
            </a:r>
            <a:r>
              <a:rPr lang="ru-RU" sz="1800" dirty="0"/>
              <a:t> </a:t>
            </a:r>
            <a:r>
              <a:rPr lang="ru-RU" sz="1800" dirty="0" smtClean="0"/>
              <a:t>–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/>
              <a:t>федеральный </a:t>
            </a:r>
            <a:r>
              <a:rPr lang="ru-RU" sz="1800" dirty="0"/>
              <a:t>государственный образовательный стандарт начального общего образования (утв. 31.05.2021 г.№286) </a:t>
            </a:r>
            <a:endParaRPr lang="ru-RU" sz="1800" dirty="0" smtClean="0"/>
          </a:p>
          <a:p>
            <a:pPr algn="just"/>
            <a:r>
              <a:rPr lang="ru-RU" sz="1800" dirty="0" smtClean="0"/>
              <a:t>- </a:t>
            </a:r>
            <a:r>
              <a:rPr lang="ru-RU" sz="1800" dirty="0"/>
              <a:t>федеральная образовательная программа начального общего образования (утв.16.11.2022 г. №992) </a:t>
            </a:r>
            <a:endParaRPr lang="ru-RU" sz="1800" dirty="0" smtClean="0"/>
          </a:p>
          <a:p>
            <a:pPr algn="just"/>
            <a:r>
              <a:rPr lang="ru-RU" sz="1800" dirty="0" smtClean="0"/>
              <a:t>- </a:t>
            </a:r>
            <a:r>
              <a:rPr lang="ru-RU" sz="1800" dirty="0"/>
              <a:t>срок освоения не более 4-х лет </a:t>
            </a:r>
            <a:endParaRPr lang="ru-RU" sz="1800" dirty="0" smtClean="0"/>
          </a:p>
          <a:p>
            <a:pPr algn="ctr"/>
            <a:r>
              <a:rPr lang="ru-RU" sz="1800" b="1" dirty="0" smtClean="0">
                <a:solidFill>
                  <a:srgbClr val="7030A0"/>
                </a:solidFill>
              </a:rPr>
              <a:t>Адаптированные </a:t>
            </a:r>
            <a:r>
              <a:rPr lang="ru-RU" sz="1800" b="1" dirty="0">
                <a:solidFill>
                  <a:srgbClr val="7030A0"/>
                </a:solidFill>
              </a:rPr>
              <a:t>основные общеобразовательные программы начального общего образования для обучающихся с ограниченными возможностями здоровья (АООП НОО)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800" dirty="0" smtClean="0"/>
              <a:t>-</a:t>
            </a:r>
            <a:r>
              <a:rPr lang="ru-RU" sz="1800" dirty="0"/>
              <a:t>федеральный государственный образовательный стандарт начального общего образования для детей с ограниченными возможностями здоровья (утв. 19.12.2014 г.№1598) </a:t>
            </a:r>
            <a:endParaRPr lang="ru-RU" sz="1800" dirty="0" smtClean="0"/>
          </a:p>
          <a:p>
            <a:pPr algn="ctr"/>
            <a:r>
              <a:rPr lang="ru-RU" sz="1800" dirty="0" smtClean="0"/>
              <a:t>- </a:t>
            </a:r>
            <a:r>
              <a:rPr lang="ru-RU" sz="1800" dirty="0"/>
              <a:t>срок освоения 4-5 лет (в зависимости от варианта) </a:t>
            </a:r>
            <a:endParaRPr lang="ru-RU" sz="1800" dirty="0" smtClean="0"/>
          </a:p>
          <a:p>
            <a:pPr algn="ctr"/>
            <a:r>
              <a:rPr lang="ru-RU" sz="1800" dirty="0" smtClean="0"/>
              <a:t>- </a:t>
            </a:r>
            <a:r>
              <a:rPr lang="ru-RU" sz="1800" dirty="0"/>
              <a:t>зачисление на АООП НОО обучающихся с ОВЗ с согласия родителей и на основании заключения ПМПК </a:t>
            </a:r>
          </a:p>
        </p:txBody>
      </p:sp>
    </p:spTree>
    <p:extLst>
      <p:ext uri="{BB962C8B-B14F-4D97-AF65-F5344CB8AC3E}">
        <p14:creationId xmlns="" xmlns:p14="http://schemas.microsoft.com/office/powerpoint/2010/main" val="36417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>
                <a:solidFill>
                  <a:srgbClr val="C00000"/>
                </a:solidFill>
              </a:rPr>
              <a:t/>
            </a:r>
            <a:br>
              <a:rPr lang="ru-RU" sz="5400" b="1" dirty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Документы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424936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Копия документа, удостоверяющего личность родителя (законного представителя) ребенка.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Копия свидетельства о рождении ребенка или документа, подтверждающего родство заявителя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Копия заключения психолого-медико-педагогической комиссии (при наличии).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Иностранные граждане и лица без гражданства все документы представляют на русском языке или вместе с заверенным в установленном порядке переводом на русский язык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9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ВНИМАНИЕ!!!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5800" b="1" dirty="0" smtClean="0">
                <a:solidFill>
                  <a:srgbClr val="002060"/>
                </a:solidFill>
              </a:rPr>
              <a:t>Следить за стендом с объявлениями.</a:t>
            </a:r>
          </a:p>
          <a:p>
            <a:r>
              <a:rPr lang="ru-RU" sz="5800" b="1" dirty="0" smtClean="0">
                <a:solidFill>
                  <a:srgbClr val="002060"/>
                </a:solidFill>
              </a:rPr>
              <a:t>Вся информация будет на сайте школы в разделе «Приём в  1 класс».</a:t>
            </a:r>
          </a:p>
          <a:p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8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altLang="ru-RU" sz="4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4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2564904"/>
            <a:ext cx="8230688" cy="3534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7030A0"/>
                </a:solidFill>
                <a:hlinkClick r:id="rId2"/>
              </a:rPr>
              <a:t>Прием в 1 класс </a:t>
            </a:r>
            <a:endParaRPr lang="ru-RU" sz="4800" b="1" dirty="0" smtClean="0">
              <a:solidFill>
                <a:srgbClr val="7030A0"/>
              </a:solidFill>
              <a:hlinkClick r:id="rId2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  <a:hlinkClick r:id="rId2"/>
              </a:rPr>
              <a:t>« </a:t>
            </a:r>
            <a:r>
              <a:rPr lang="ru-RU" sz="4800" b="1" dirty="0">
                <a:solidFill>
                  <a:srgbClr val="7030A0"/>
                </a:solidFill>
                <a:hlinkClick r:id="rId2"/>
              </a:rPr>
              <a:t>МБОУ Школа № 32 </a:t>
            </a:r>
            <a:r>
              <a:rPr lang="ru-RU" sz="4800" b="1" dirty="0" err="1">
                <a:solidFill>
                  <a:srgbClr val="7030A0"/>
                </a:solidFill>
                <a:hlinkClick r:id="rId2"/>
              </a:rPr>
              <a:t>г.о</a:t>
            </a:r>
            <a:r>
              <a:rPr lang="ru-RU" sz="4800" b="1" dirty="0">
                <a:solidFill>
                  <a:srgbClr val="7030A0"/>
                </a:solidFill>
                <a:hlinkClick r:id="rId2"/>
              </a:rPr>
              <a:t>. Самара (</a:t>
            </a:r>
            <a:r>
              <a:rPr lang="ru-RU" sz="4800" b="1" dirty="0" smtClean="0">
                <a:solidFill>
                  <a:srgbClr val="7030A0"/>
                </a:solidFill>
                <a:hlinkClick r:id="rId2"/>
              </a:rPr>
              <a:t>samara-school32.ru</a:t>
            </a:r>
            <a:r>
              <a:rPr lang="ru-RU" sz="4800" b="1" dirty="0">
                <a:solidFill>
                  <a:srgbClr val="7030A0"/>
                </a:solidFill>
                <a:hlinkClick r:id="rId2"/>
              </a:rPr>
              <a:t>)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15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31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Приём в 1 класс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prstClr val="black"/>
                </a:solidFill>
                <a:cs typeface="Times New Roman" panose="02020603050405020304" pitchFamily="18" charset="0"/>
              </a:rPr>
              <a:t>С </a:t>
            </a:r>
            <a:r>
              <a:rPr lang="ru-RU" sz="4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18 </a:t>
            </a:r>
            <a:r>
              <a:rPr lang="ru-RU" sz="4800" dirty="0">
                <a:solidFill>
                  <a:prstClr val="black"/>
                </a:solidFill>
                <a:cs typeface="Times New Roman" panose="02020603050405020304" pitchFamily="18" charset="0"/>
              </a:rPr>
              <a:t>марта </a:t>
            </a:r>
            <a:r>
              <a:rPr lang="ru-RU" sz="4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2024 </a:t>
            </a:r>
            <a:r>
              <a:rPr lang="ru-RU" sz="4800" dirty="0">
                <a:solidFill>
                  <a:prstClr val="black"/>
                </a:solidFill>
                <a:cs typeface="Times New Roman" panose="02020603050405020304" pitchFamily="18" charset="0"/>
              </a:rPr>
              <a:t>года будет открыто </a:t>
            </a:r>
            <a:r>
              <a:rPr lang="ru-RU" sz="4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предзаполнение</a:t>
            </a:r>
            <a:r>
              <a:rPr lang="ru-RU" sz="4800" dirty="0">
                <a:solidFill>
                  <a:prstClr val="black"/>
                </a:solidFill>
                <a:cs typeface="Times New Roman" panose="02020603050405020304" pitchFamily="18" charset="0"/>
              </a:rPr>
              <a:t> заявлений гражданами на ЕПГУ.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12758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3429000"/>
            <a:ext cx="8503920" cy="2670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6632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</a:t>
            </a:r>
            <a:endParaRPr lang="ru-RU" dirty="0"/>
          </a:p>
        </p:txBody>
      </p:sp>
      <p:pic>
        <p:nvPicPr>
          <p:cNvPr id="4098" name="Picture 2" descr="https://avatars.mds.yandex.net/i?id=fd76e0222c4fa7ef8bbe9ef00adf54b828f39e8e-6996969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192688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92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 какого возраста принимаются дети в первый класс?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5400" dirty="0"/>
              <a:t>на 1 сентября </a:t>
            </a:r>
            <a:r>
              <a:rPr lang="ru-RU" sz="5400" dirty="0" smtClean="0"/>
              <a:t>2024 </a:t>
            </a:r>
            <a:r>
              <a:rPr lang="ru-RU" sz="5400" dirty="0"/>
              <a:t>года 6 лет 6 месяцев, но не позже 8 </a:t>
            </a:r>
            <a:r>
              <a:rPr lang="ru-RU" sz="5400" dirty="0" smtClean="0"/>
              <a:t>лет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67. Организация приема на обучение по основным общеобразовательным программам.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…Получение начального общего образования в образовательных организациях начинается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достижении детьми возраста шести лет и шести месяцев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отсутствии противопоказаний по состоянию здоровья,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позже достижения ими возраста восьми лет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заявлению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детей 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организации 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разрешить прием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образовательную организацию на обучение по образовательным программам начального общего образования 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более раннем или более позднем возрасте.</a:t>
            </a:r>
          </a:p>
          <a:p>
            <a:pPr algn="ctr"/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6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5693311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</a:rPr>
              <a:t>Дети иного возраста, претендующие на зачисление в первый класс, могут быть приняты на основании приказа  Департамента образования Администрации городского округа Самара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332656"/>
            <a:ext cx="270298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  <a:ea typeface="+mj-ea"/>
                <a:cs typeface="+mj-cs"/>
              </a:rPr>
              <a:t>Внимание!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8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Какие сроки приёма документов в первый класс?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С 01 апреля 2024 </a:t>
            </a:r>
            <a:r>
              <a:rPr lang="ru-RU" dirty="0"/>
              <a:t>г. по 30 июня </a:t>
            </a:r>
            <a:r>
              <a:rPr lang="ru-RU" dirty="0" smtClean="0"/>
              <a:t>2024 </a:t>
            </a:r>
            <a:r>
              <a:rPr lang="ru-RU" dirty="0"/>
              <a:t>г. для детей, проживающих на закрепленной территории, а также для детей, имеющих право первоочередного и преимущественного приёма в образовательные организации;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с 6 июля </a:t>
            </a:r>
            <a:r>
              <a:rPr lang="ru-RU" dirty="0" smtClean="0"/>
              <a:t>2024 </a:t>
            </a:r>
            <a:r>
              <a:rPr lang="ru-RU" dirty="0"/>
              <a:t>г. для детей, не проживающих на закрепленной территории на свободные места* , но не позднее 5 сентября </a:t>
            </a:r>
            <a:r>
              <a:rPr lang="ru-RU" dirty="0" smtClean="0"/>
              <a:t>2024 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019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41277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60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</a:br>
            <a:r>
              <a:rPr lang="ru-RU" sz="60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</a:br>
            <a:r>
              <a:rPr lang="ru-RU" sz="60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Микрорайон </a:t>
            </a:r>
            <a:r>
              <a:rPr lang="ru-RU" sz="60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школы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ctr" eaLnBrk="0" fontAlgn="base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4800" dirty="0">
                <a:solidFill>
                  <a:srgbClr val="002060"/>
                </a:solidFill>
              </a:rPr>
              <a:t>Стара- </a:t>
            </a:r>
            <a:r>
              <a:rPr lang="ru-RU" altLang="ru-RU" sz="4800" dirty="0" err="1">
                <a:solidFill>
                  <a:srgbClr val="002060"/>
                </a:solidFill>
              </a:rPr>
              <a:t>Загора</a:t>
            </a:r>
            <a:endParaRPr lang="ru-RU" altLang="ru-RU" sz="4800" dirty="0">
              <a:solidFill>
                <a:srgbClr val="00206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4800" dirty="0">
                <a:solidFill>
                  <a:prstClr val="black"/>
                </a:solidFill>
              </a:rPr>
              <a:t>220-232(чётные)</a:t>
            </a:r>
          </a:p>
          <a:p>
            <a:pPr marL="342900" lvl="0" indent="-342900" algn="ctr" eaLnBrk="0" fontAlgn="base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4800" dirty="0">
                <a:solidFill>
                  <a:srgbClr val="002060"/>
                </a:solidFill>
              </a:rPr>
              <a:t>Ташкентская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4800" dirty="0">
                <a:solidFill>
                  <a:prstClr val="black"/>
                </a:solidFill>
              </a:rPr>
              <a:t>135-153 (нечетные)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Какие льготные категории учитываются при приёме в школу?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первоочередном порядке: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дети военнослужащих,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дети сотрудников полиции,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дети сотрудников МЧС,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а также, дети которые попадают под действие закона о социальных гарантиях (ФЗ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</a:t>
            </a:r>
          </a:p>
        </p:txBody>
      </p:sp>
    </p:spTree>
    <p:extLst>
      <p:ext uri="{BB962C8B-B14F-4D97-AF65-F5344CB8AC3E}">
        <p14:creationId xmlns="" xmlns:p14="http://schemas.microsoft.com/office/powerpoint/2010/main" val="36393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2038</TotalTime>
  <Words>1971</Words>
  <Application>Microsoft Office PowerPoint</Application>
  <PresentationFormat>Экран (4:3)</PresentationFormat>
  <Paragraphs>240</Paragraphs>
  <Slides>44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Официальная</vt:lpstr>
      <vt:lpstr>Слайд 1</vt:lpstr>
      <vt:lpstr>Приём в 1 класс</vt:lpstr>
      <vt:lpstr>Слайд 3</vt:lpstr>
      <vt:lpstr>На обучение по каким программам принимаются дети в первый класс?</vt:lpstr>
      <vt:lpstr>С какого возраста принимаются дети в первый класс?</vt:lpstr>
      <vt:lpstr>Слайд 6</vt:lpstr>
      <vt:lpstr>Какие сроки приёма документов в первый класс?</vt:lpstr>
      <vt:lpstr>  Микрорайон школы </vt:lpstr>
      <vt:lpstr>Какие льготные категории учитываются при приёме в школу?</vt:lpstr>
      <vt:lpstr>Особенности приема в 1 класс в 2024 году</vt:lpstr>
      <vt:lpstr>Какие льготные категории учитываются при приёме в школу?</vt:lpstr>
      <vt:lpstr>В каком случае могут отказать в приёме документов?</vt:lpstr>
      <vt:lpstr>Кто подаёт документы в первый класс?</vt:lpstr>
      <vt:lpstr>Особенности приема в 1 класс в 2024 году</vt:lpstr>
      <vt:lpstr>Как подать документы в школу?</vt:lpstr>
      <vt:lpstr>Слайд 16</vt:lpstr>
      <vt:lpstr>ПРИЕМ В 1 КЛАСС</vt:lpstr>
      <vt:lpstr>Слайд 18</vt:lpstr>
      <vt:lpstr>1 волна </vt:lpstr>
      <vt:lpstr>Процедура приема в 1 класс</vt:lpstr>
      <vt:lpstr>Процедура приема в 1 класс</vt:lpstr>
      <vt:lpstr>МФЦ</vt:lpstr>
      <vt:lpstr>Регистрация заявления</vt:lpstr>
      <vt:lpstr>Регистрация заявления</vt:lpstr>
      <vt:lpstr>Слайд 25</vt:lpstr>
      <vt:lpstr>Слайд 26</vt:lpstr>
      <vt:lpstr>ШАГИ РОДИТЕЛЕЙ</vt:lpstr>
      <vt:lpstr>График  приема документов</vt:lpstr>
      <vt:lpstr>График приёма документов</vt:lpstr>
      <vt:lpstr>ВНИМАНИЕ!!!</vt:lpstr>
      <vt:lpstr>Документы</vt:lpstr>
      <vt:lpstr>Справки</vt:lpstr>
      <vt:lpstr>ДОКУМЕНТЫ</vt:lpstr>
      <vt:lpstr>Слайд 34</vt:lpstr>
      <vt:lpstr>Прием в 1 класс </vt:lpstr>
      <vt:lpstr>ШАГИ РОДИТЕЛЕЙ</vt:lpstr>
      <vt:lpstr>Принятие решений по всем зарегистрированным заявлениям</vt:lpstr>
      <vt:lpstr>2 волна </vt:lpstr>
      <vt:lpstr>2 волна </vt:lpstr>
      <vt:lpstr>   Документы</vt:lpstr>
      <vt:lpstr>ВНИМАНИЕ!!!</vt:lpstr>
      <vt:lpstr>                                             </vt:lpstr>
      <vt:lpstr>Приём в 1 класс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131</cp:revision>
  <cp:lastPrinted>2014-12-27T04:22:42Z</cp:lastPrinted>
  <dcterms:created xsi:type="dcterms:W3CDTF">2014-12-25T09:47:14Z</dcterms:created>
  <dcterms:modified xsi:type="dcterms:W3CDTF">2024-03-15T14:36:30Z</dcterms:modified>
</cp:coreProperties>
</file>