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3" r:id="rId1"/>
  </p:sldMasterIdLst>
  <p:sldIdLst>
    <p:sldId id="261" r:id="rId2"/>
    <p:sldId id="310" r:id="rId3"/>
    <p:sldId id="266" r:id="rId4"/>
    <p:sldId id="267" r:id="rId5"/>
    <p:sldId id="275" r:id="rId6"/>
    <p:sldId id="265" r:id="rId7"/>
    <p:sldId id="272" r:id="rId8"/>
    <p:sldId id="271" r:id="rId9"/>
    <p:sldId id="273" r:id="rId10"/>
    <p:sldId id="270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91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98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BD03ECC-D865-40D4-9D46-9A56E7D782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6EE23F5-9727-41C5-AE26-DF0F8EFC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9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3ECC-D865-40D4-9D46-9A56E7D782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23F5-9727-41C5-AE26-DF0F8EFC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7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3ECC-D865-40D4-9D46-9A56E7D782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23F5-9727-41C5-AE26-DF0F8EFC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7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3ECC-D865-40D4-9D46-9A56E7D782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23F5-9727-41C5-AE26-DF0F8EFC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5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3ECC-D865-40D4-9D46-9A56E7D782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23F5-9727-41C5-AE26-DF0F8EFC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0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3ECC-D865-40D4-9D46-9A56E7D782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23F5-9727-41C5-AE26-DF0F8EFC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58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3ECC-D865-40D4-9D46-9A56E7D782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23F5-9727-41C5-AE26-DF0F8EFC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04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3ECC-D865-40D4-9D46-9A56E7D782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23F5-9727-41C5-AE26-DF0F8EFC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3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3ECC-D865-40D4-9D46-9A56E7D782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23F5-9727-41C5-AE26-DF0F8EFC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6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3ECC-D865-40D4-9D46-9A56E7D782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6EE23F5-9727-41C5-AE26-DF0F8EFC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10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BD03ECC-D865-40D4-9D46-9A56E7D782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6EE23F5-9727-41C5-AE26-DF0F8EFC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33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BD03ECC-D865-40D4-9D46-9A56E7D782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6EE23F5-9727-41C5-AE26-DF0F8EFC6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55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A20770-553C-4B41-93D7-8B440819E095}"/>
              </a:ext>
            </a:extLst>
          </p:cNvPr>
          <p:cNvSpPr txBox="1"/>
          <p:nvPr/>
        </p:nvSpPr>
        <p:spPr>
          <a:xfrm>
            <a:off x="432371" y="1849348"/>
            <a:ext cx="11471096" cy="255454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metal">
              <a:bevelT h="25400" prst="softRound"/>
              <a:contourClr>
                <a:srgbClr val="C00000"/>
              </a:contourClr>
            </a:sp3d>
          </a:bodyPr>
          <a:lstStyle/>
          <a:p>
            <a:pPr algn="ctr"/>
            <a:r>
              <a:rPr lang="ru-RU" sz="8000" b="1" i="1" dirty="0">
                <a:solidFill>
                  <a:srgbClr val="C00000"/>
                </a:solidFill>
              </a:rPr>
              <a:t>Направление подготовки «Управление персоналом»</a:t>
            </a:r>
          </a:p>
        </p:txBody>
      </p:sp>
      <p:sp>
        <p:nvSpPr>
          <p:cNvPr id="7" name="Прямоугольник: один скругленный угол 6">
            <a:extLst>
              <a:ext uri="{FF2B5EF4-FFF2-40B4-BE49-F238E27FC236}">
                <a16:creationId xmlns:a16="http://schemas.microsoft.com/office/drawing/2014/main" id="{CFFB9BD6-EA02-471A-AC37-187527828852}"/>
              </a:ext>
            </a:extLst>
          </p:cNvPr>
          <p:cNvSpPr/>
          <p:nvPr/>
        </p:nvSpPr>
        <p:spPr>
          <a:xfrm flipV="1">
            <a:off x="7407667" y="0"/>
            <a:ext cx="4784333" cy="1849348"/>
          </a:xfrm>
          <a:prstGeom prst="round1Rect">
            <a:avLst>
              <a:gd name="adj" fmla="val 44795"/>
            </a:avLst>
          </a:prstGeom>
          <a:solidFill>
            <a:srgbClr val="A605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82DE86-02F2-4A07-93CB-CE3023755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1156" y="318743"/>
            <a:ext cx="4013570" cy="12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EF68F9-07A4-43FB-A19D-2AA95B1CF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19" t="17978" r="54579" b="21049"/>
          <a:stretch/>
        </p:blipFill>
        <p:spPr>
          <a:xfrm>
            <a:off x="1089061" y="1755023"/>
            <a:ext cx="2558265" cy="48204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FBCD1E-BE7F-485D-AE9D-D879EF016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51" t="38202" r="42865" b="6816"/>
          <a:stretch/>
        </p:blipFill>
        <p:spPr>
          <a:xfrm>
            <a:off x="4118224" y="2178121"/>
            <a:ext cx="4277522" cy="43973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6E2F47-EF34-4EF7-BDFF-BAC844E9B0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35" t="22922" r="51376" b="24794"/>
          <a:stretch/>
        </p:blipFill>
        <p:spPr>
          <a:xfrm>
            <a:off x="8763854" y="2260314"/>
            <a:ext cx="3152902" cy="43151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734796-0694-4C70-A073-37637115FEE4}"/>
              </a:ext>
            </a:extLst>
          </p:cNvPr>
          <p:cNvSpPr txBox="1"/>
          <p:nvPr/>
        </p:nvSpPr>
        <p:spPr>
          <a:xfrm>
            <a:off x="2819232" y="705703"/>
            <a:ext cx="4525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Заработная плата специалистов по управлению персоналом на июнь 2023 г.  по данным сайта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110A2F-7365-4B85-B863-A4B09B5DD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452" y="628049"/>
            <a:ext cx="1170969" cy="11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0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CF97AB6-7DE7-4E25-9955-34FA8C022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5" t="35656" r="16321" b="34682"/>
          <a:stretch/>
        </p:blipFill>
        <p:spPr bwMode="auto">
          <a:xfrm>
            <a:off x="9513870" y="0"/>
            <a:ext cx="2678130" cy="65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734796-0694-4C70-A073-37637115FEE4}"/>
              </a:ext>
            </a:extLst>
          </p:cNvPr>
          <p:cNvSpPr txBox="1"/>
          <p:nvPr/>
        </p:nvSpPr>
        <p:spPr>
          <a:xfrm>
            <a:off x="2939882" y="436932"/>
            <a:ext cx="4525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Заработная плата специалистов по управлению персоналом на июнь 2023 г.  по данным сайта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110A2F-7365-4B85-B863-A4B09B5DD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740" y="277203"/>
            <a:ext cx="1170969" cy="11709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9F7D5C-EB17-47A7-9074-6D3EB93E73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81" t="22622" r="45226" b="21498"/>
          <a:stretch/>
        </p:blipFill>
        <p:spPr>
          <a:xfrm>
            <a:off x="341366" y="2031277"/>
            <a:ext cx="4037243" cy="45495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5D4ED01-D2FA-45C2-9CFC-82A299E495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601" t="25842" r="48447" b="46218"/>
          <a:stretch/>
        </p:blipFill>
        <p:spPr>
          <a:xfrm>
            <a:off x="4696594" y="2330212"/>
            <a:ext cx="2768508" cy="21807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427EB6-A9C9-47F9-9E86-36C1FDA0C8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601" t="62996" r="49795" b="10562"/>
          <a:stretch/>
        </p:blipFill>
        <p:spPr>
          <a:xfrm>
            <a:off x="4696594" y="4503240"/>
            <a:ext cx="2768508" cy="20678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CBF436-B5BF-4CE7-8D91-F3879EABE8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191" t="17079" r="33347" b="9064"/>
          <a:stretch/>
        </p:blipFill>
        <p:spPr>
          <a:xfrm>
            <a:off x="7803740" y="1702124"/>
            <a:ext cx="4046894" cy="487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0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D11CB3-656F-48AC-AAE1-625D9A9139DA}"/>
              </a:ext>
            </a:extLst>
          </p:cNvPr>
          <p:cNvSpPr txBox="1"/>
          <p:nvPr/>
        </p:nvSpPr>
        <p:spPr>
          <a:xfrm>
            <a:off x="493159" y="949767"/>
            <a:ext cx="11065267" cy="4706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C0000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Минимальные проходные баллы ЕГЭ для поступления на направление подготовки «Управление персоналом»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rgbClr val="C00000"/>
              </a:solidFill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 - </a:t>
            </a:r>
            <a:r>
              <a:rPr lang="en-US" sz="5400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 - </a:t>
            </a:r>
            <a:r>
              <a:rPr lang="en-US" sz="5400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Обществознание - </a:t>
            </a:r>
            <a:r>
              <a:rPr lang="en-US" sz="5400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42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9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EF4EA9-39DE-4756-BD12-DD17BE4B2477}"/>
              </a:ext>
            </a:extLst>
          </p:cNvPr>
          <p:cNvSpPr txBox="1"/>
          <p:nvPr/>
        </p:nvSpPr>
        <p:spPr>
          <a:xfrm>
            <a:off x="3047144" y="655464"/>
            <a:ext cx="6097712" cy="5985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СКИДКИ</a:t>
            </a:r>
            <a:r>
              <a:rPr lang="ru-RU" sz="4400" b="1" dirty="0">
                <a:solidFill>
                  <a:srgbClr val="C0000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ru-RU" sz="4400" b="1" dirty="0">
                <a:solidFill>
                  <a:srgbClr val="C0000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БАЛЛЫ</a:t>
            </a:r>
            <a:r>
              <a:rPr lang="ru-RU" sz="4400" b="1" dirty="0">
                <a:solidFill>
                  <a:srgbClr val="C0000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ЕГЭ</a:t>
            </a:r>
            <a:endParaRPr lang="ru-RU" sz="4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120 </a:t>
            </a:r>
            <a:r>
              <a:rPr lang="ru-RU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149 </a:t>
            </a:r>
            <a:r>
              <a:rPr lang="ru-RU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баллов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– 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15%</a:t>
            </a:r>
            <a:b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150 </a:t>
            </a:r>
            <a:r>
              <a:rPr lang="ru-RU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179 </a:t>
            </a:r>
            <a:r>
              <a:rPr lang="ru-RU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баллов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– 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20%</a:t>
            </a:r>
            <a:b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180 </a:t>
            </a:r>
            <a:r>
              <a:rPr lang="ru-RU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189 </a:t>
            </a:r>
            <a:r>
              <a:rPr lang="ru-RU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баллов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– 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30%</a:t>
            </a:r>
            <a:b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190 </a:t>
            </a:r>
            <a:r>
              <a:rPr lang="ru-RU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209 </a:t>
            </a:r>
            <a:r>
              <a:rPr lang="ru-RU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баллов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– 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35%</a:t>
            </a:r>
            <a:b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210 </a:t>
            </a:r>
            <a:r>
              <a:rPr lang="ru-RU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229 </a:t>
            </a:r>
            <a:r>
              <a:rPr lang="ru-RU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баллов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– 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45%</a:t>
            </a:r>
            <a:b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230 </a:t>
            </a:r>
            <a:r>
              <a:rPr lang="ru-RU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239 </a:t>
            </a:r>
            <a:r>
              <a:rPr lang="ru-RU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баллов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– 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55%</a:t>
            </a:r>
            <a:b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240 баллов 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–</a:t>
            </a:r>
            <a:r>
              <a:rPr lang="ru-RU" sz="2400" dirty="0">
                <a:solidFill>
                  <a:srgbClr val="333333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100%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9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90C01C-11B0-42C2-A42C-865785D79CA1}"/>
              </a:ext>
            </a:extLst>
          </p:cNvPr>
          <p:cNvSpPr txBox="1"/>
          <p:nvPr/>
        </p:nvSpPr>
        <p:spPr>
          <a:xfrm>
            <a:off x="1047107" y="1297603"/>
            <a:ext cx="10097784" cy="5221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Организует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работу с персоналом. 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sz="20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укомплектование 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предприятия работниками необходимых профессий.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Определяет </a:t>
            </a:r>
            <a:r>
              <a:rPr lang="ru-RU" sz="20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персонале, изучает рынок труда 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целью определения возможных источников обеспечения необходимыми кадрами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ru-RU" sz="20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кадров, проводит собеседования с претендентами на работу.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Организует </a:t>
            </a:r>
            <a:r>
              <a:rPr lang="ru-RU" sz="20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персонала и </a:t>
            </a:r>
            <a:r>
              <a:rPr lang="ru-RU" sz="20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деловой карьеры сотрудников. 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Организует проведение </a:t>
            </a:r>
            <a:r>
              <a:rPr lang="ru-RU" sz="20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деловой оценки 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персонала, аттестации работников, конкурсов на замещение вакантных должностей. 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Разрабатывает систему оценки деловых и личностных качеств работников, </a:t>
            </a:r>
            <a:r>
              <a:rPr lang="ru-RU" sz="20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мотивации 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должностного роста. 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Принимает участие в планировании социального развития коллектива, </a:t>
            </a:r>
            <a:r>
              <a:rPr lang="ru-RU" sz="20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разрешении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трудовых споров и </a:t>
            </a:r>
            <a:r>
              <a:rPr lang="ru-RU" sz="20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конфликтов.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Составляет и </a:t>
            </a:r>
            <a:r>
              <a:rPr lang="ru-RU" sz="20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оформляет трудовые договоры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ведет личные дела </a:t>
            </a:r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работников и другую </a:t>
            </a:r>
            <a:r>
              <a:rPr lang="ru-RU" sz="20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кадровую документацию.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BC63A8-EF65-4318-8A02-AD3C6812B35B}"/>
              </a:ext>
            </a:extLst>
          </p:cNvPr>
          <p:cNvSpPr txBox="1"/>
          <p:nvPr/>
        </p:nvSpPr>
        <p:spPr>
          <a:xfrm>
            <a:off x="2094215" y="769969"/>
            <a:ext cx="80035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 ПО УПРАВЛЕНИЮ ПЕРСОНАЛОМ</a:t>
            </a:r>
            <a:endParaRPr lang="ru-RU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34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00582-31FF-469D-8D3F-901FECC4B960}"/>
              </a:ext>
            </a:extLst>
          </p:cNvPr>
          <p:cNvSpPr txBox="1"/>
          <p:nvPr/>
        </p:nvSpPr>
        <p:spPr>
          <a:xfrm>
            <a:off x="1374357" y="149516"/>
            <a:ext cx="9092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Общежития </a:t>
            </a:r>
            <a:r>
              <a:rPr lang="ru-RU" sz="3200" b="1" i="1" dirty="0" err="1">
                <a:solidFill>
                  <a:srgbClr val="C00000"/>
                </a:solidFill>
              </a:rPr>
              <a:t>СамГУПС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6199F6-DD05-41F4-908A-DE1BAFD84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72" y="893851"/>
            <a:ext cx="3504642" cy="233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685A18F-CEAD-48B9-BF8B-930F5EBE0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84" y="1320531"/>
            <a:ext cx="4227514" cy="422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8BB7A27-D83A-4476-B170-BCABD9634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26" y="4037744"/>
            <a:ext cx="2318148" cy="23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B3DC973-5241-4D9E-9AE9-F2718F4F6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4" y="4037744"/>
            <a:ext cx="3504641" cy="2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B3B4288-D736-4CD3-BBCA-0B9C9757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04" y="893434"/>
            <a:ext cx="3076734" cy="23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FE5220-BA4A-45A2-9BD8-14B18B8FD07B}"/>
              </a:ext>
            </a:extLst>
          </p:cNvPr>
          <p:cNvSpPr txBox="1"/>
          <p:nvPr/>
        </p:nvSpPr>
        <p:spPr>
          <a:xfrm>
            <a:off x="7825284" y="5668608"/>
            <a:ext cx="422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ул. Свободы 2В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A18EE9-3E86-418E-A35A-1794CF9BE500}"/>
              </a:ext>
            </a:extLst>
          </p:cNvPr>
          <p:cNvSpPr txBox="1"/>
          <p:nvPr/>
        </p:nvSpPr>
        <p:spPr>
          <a:xfrm>
            <a:off x="4382304" y="3244334"/>
            <a:ext cx="300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ул. Ново-Вокзальная, 160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94602F-0379-4755-9805-4FE7D284E647}"/>
              </a:ext>
            </a:extLst>
          </p:cNvPr>
          <p:cNvSpPr txBox="1"/>
          <p:nvPr/>
        </p:nvSpPr>
        <p:spPr>
          <a:xfrm>
            <a:off x="390418" y="3350126"/>
            <a:ext cx="359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1-й Безымянный пер., 14</a:t>
            </a:r>
          </a:p>
        </p:txBody>
      </p:sp>
    </p:spTree>
    <p:extLst>
      <p:ext uri="{BB962C8B-B14F-4D97-AF65-F5344CB8AC3E}">
        <p14:creationId xmlns:p14="http://schemas.microsoft.com/office/powerpoint/2010/main" val="143832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B99D24-F1D5-40CF-8111-BB9BDA48CAF3}"/>
              </a:ext>
            </a:extLst>
          </p:cNvPr>
          <p:cNvSpPr txBox="1"/>
          <p:nvPr/>
        </p:nvSpPr>
        <p:spPr>
          <a:xfrm>
            <a:off x="2241478" y="317458"/>
            <a:ext cx="8948791" cy="1325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C0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КЕМ СМОЖЕТЕ РАБОТАТЬ</a:t>
            </a:r>
          </a:p>
          <a:p>
            <a:pPr algn="l">
              <a:lnSpc>
                <a:spcPct val="150000"/>
              </a:lnSpc>
            </a:pP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29181-E5D6-46B7-ABE3-3BAFEB8D8F29}"/>
              </a:ext>
            </a:extLst>
          </p:cNvPr>
          <p:cNvSpPr txBox="1"/>
          <p:nvPr/>
        </p:nvSpPr>
        <p:spPr>
          <a:xfrm>
            <a:off x="1900718" y="1324658"/>
            <a:ext cx="975017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HR –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менеджер</a:t>
            </a:r>
            <a:r>
              <a:rPr lang="ru-RU" sz="2000" b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(менеджер по подбору персонала, директор по персоналу)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Рекрутер</a:t>
            </a:r>
            <a:endParaRPr lang="ru-RU" sz="2000" b="1" dirty="0"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Специалист по кадровому делопроизводству</a:t>
            </a:r>
            <a:r>
              <a:rPr lang="ru-RU" sz="2000" b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Специалист</a:t>
            </a:r>
            <a:r>
              <a:rPr lang="ru-RU" sz="2000" b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lang="ru-RU" sz="2000" b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нормированию</a:t>
            </a:r>
            <a:r>
              <a:rPr lang="ru-RU" sz="2000" b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2000" b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оплате</a:t>
            </a:r>
            <a:r>
              <a:rPr lang="ru-RU" sz="2000" b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труда</a:t>
            </a:r>
            <a:r>
              <a:rPr lang="ru-RU" sz="2000" b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Карьерный консультант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b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HR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аналитик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Менеджер по развитию и обучению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Специалист по деловой оценке персонала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Коуч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Тьютор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99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B99D24-F1D5-40CF-8111-BB9BDA48CAF3}"/>
              </a:ext>
            </a:extLst>
          </p:cNvPr>
          <p:cNvSpPr txBox="1"/>
          <p:nvPr/>
        </p:nvSpPr>
        <p:spPr>
          <a:xfrm>
            <a:off x="2210655" y="327732"/>
            <a:ext cx="8948791" cy="1325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C0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ГДЕ СМОЖЕТЕ РАБОТАТЬ</a:t>
            </a:r>
          </a:p>
          <a:p>
            <a:pPr algn="l">
              <a:lnSpc>
                <a:spcPct val="150000"/>
              </a:lnSpc>
            </a:pP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29181-E5D6-46B7-ABE3-3BAFEB8D8F29}"/>
              </a:ext>
            </a:extLst>
          </p:cNvPr>
          <p:cNvSpPr txBox="1"/>
          <p:nvPr/>
        </p:nvSpPr>
        <p:spPr>
          <a:xfrm>
            <a:off x="1887874" y="1120270"/>
            <a:ext cx="9594352" cy="616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Службы управления персоналом предприятий любой организационно-правовой формы в промышленности, торговле, транспорте, банковской, страховой, туристической и других сферах деятельности;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Службы управления персоналом государственных и муниципальных органов управления;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Организации, специализирующиеся на управленческом и кадровом консалтинге и аудите;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Службы занятости и социальной защиты;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Кадровые агентства;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Фриланс (частная практика).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886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9C51B1-F3F9-4C79-AEC6-7D0478CE27B4}"/>
              </a:ext>
            </a:extLst>
          </p:cNvPr>
          <p:cNvSpPr txBox="1"/>
          <p:nvPr/>
        </p:nvSpPr>
        <p:spPr>
          <a:xfrm>
            <a:off x="1308243" y="656318"/>
            <a:ext cx="9575514" cy="1364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основных изучаемых дисциплин по учебному плану </a:t>
            </a:r>
            <a:endParaRPr lang="ru-RU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подготовки 38.03.03 «Управление персоналом»</a:t>
            </a:r>
            <a:endParaRPr lang="ru-RU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AFD8D-CDBC-44F6-8902-2CCE3F71744B}"/>
              </a:ext>
            </a:extLst>
          </p:cNvPr>
          <p:cNvSpPr txBox="1"/>
          <p:nvPr/>
        </p:nvSpPr>
        <p:spPr>
          <a:xfrm>
            <a:off x="1787702" y="2021179"/>
            <a:ext cx="4849403" cy="45938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Лидерство и управление командой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Документационное обеспечение управления персоналом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Правовое обеспечение профессиональной деятельности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Социология и психология управления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 и социология труда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Менеджмент профессиональной траектории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Трудовое право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 и финансы организации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942A5-E46D-4FC9-868D-2C2862EEA590}"/>
              </a:ext>
            </a:extLst>
          </p:cNvPr>
          <p:cNvSpPr txBox="1"/>
          <p:nvPr/>
        </p:nvSpPr>
        <p:spPr>
          <a:xfrm>
            <a:off x="6842589" y="2021179"/>
            <a:ext cx="4969267" cy="442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деловой карьерой и подготовкой кадрового резерва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 и стимулирование трудовой деятельности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Маркетинг персонала и рынок труда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Кадровый консалтинг и аудит труда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Социальные технологии в управлении человеческими ресурсами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методы оценки и аттестации персонала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персоналом организации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 управления персоналом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63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B99D24-F1D5-40CF-8111-BB9BDA48CAF3}"/>
              </a:ext>
            </a:extLst>
          </p:cNvPr>
          <p:cNvSpPr txBox="1"/>
          <p:nvPr/>
        </p:nvSpPr>
        <p:spPr>
          <a:xfrm>
            <a:off x="1273374" y="467133"/>
            <a:ext cx="9875176" cy="1694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КОМПАНИИ, В КОТОРЫХ РАБОТАЮТ НАШИ ВЫПУСКНИКИ</a:t>
            </a:r>
          </a:p>
          <a:p>
            <a:pPr algn="l">
              <a:lnSpc>
                <a:spcPct val="150000"/>
              </a:lnSpc>
            </a:pP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29181-E5D6-46B7-ABE3-3BAFEB8D8F29}"/>
              </a:ext>
            </a:extLst>
          </p:cNvPr>
          <p:cNvSpPr txBox="1"/>
          <p:nvPr/>
        </p:nvSpPr>
        <p:spPr>
          <a:xfrm>
            <a:off x="2210655" y="2550183"/>
            <a:ext cx="9594352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A0DC69-0F91-4F70-AC20-0C739AC35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48" y="1590340"/>
            <a:ext cx="2411256" cy="14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C2D7A30-726C-4323-AAAA-D31E6C408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34" y="2313518"/>
            <a:ext cx="2270531" cy="148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95EBED3-7316-4D32-B7C0-641A877C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172" y="3387601"/>
            <a:ext cx="2506974" cy="148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A0CF755-8C18-4BFA-8536-1D7725D6C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4" b="11729"/>
          <a:stretch/>
        </p:blipFill>
        <p:spPr bwMode="auto">
          <a:xfrm>
            <a:off x="463483" y="3405116"/>
            <a:ext cx="2270530" cy="16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12E6612-5FA5-481A-AA8E-83BA6BFB6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10" y="5535776"/>
            <a:ext cx="2971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48D7A4B6-642D-444C-BDE4-412BDD01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17" y="4971761"/>
            <a:ext cx="1411626" cy="140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F328F2-9D76-4D6F-A4E5-F9BEEC5BD1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6105" y="1608495"/>
            <a:ext cx="2854170" cy="148033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3DB6E0C-DCE2-4BE3-A819-9B3E4807E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784" y="5054899"/>
            <a:ext cx="2222301" cy="148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56973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2635</TotalTime>
  <Words>443</Words>
  <Application>Microsoft Office PowerPoint</Application>
  <PresentationFormat>Широкоэкранный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Times New Roman</vt:lpstr>
      <vt:lpstr>Wingdings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Иванчина</dc:creator>
  <cp:lastModifiedBy>Ольга Иванчина</cp:lastModifiedBy>
  <cp:revision>59</cp:revision>
  <dcterms:created xsi:type="dcterms:W3CDTF">2023-06-20T09:33:22Z</dcterms:created>
  <dcterms:modified xsi:type="dcterms:W3CDTF">2024-10-22T08:39:43Z</dcterms:modified>
</cp:coreProperties>
</file>