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1" r:id="rId6"/>
    <p:sldId id="264" r:id="rId7"/>
    <p:sldId id="270" r:id="rId8"/>
    <p:sldId id="268" r:id="rId9"/>
    <p:sldId id="266" r:id="rId10"/>
    <p:sldId id="260" r:id="rId11"/>
    <p:sldId id="261" r:id="rId12"/>
    <p:sldId id="262" r:id="rId13"/>
    <p:sldId id="265" r:id="rId14"/>
    <p:sldId id="263" r:id="rId15"/>
    <p:sldId id="272" r:id="rId16"/>
    <p:sldId id="273" r:id="rId17"/>
    <p:sldId id="274" r:id="rId18"/>
    <p:sldId id="290" r:id="rId19"/>
    <p:sldId id="275" r:id="rId20"/>
    <p:sldId id="278" r:id="rId21"/>
    <p:sldId id="282" r:id="rId22"/>
    <p:sldId id="283" r:id="rId23"/>
    <p:sldId id="289" r:id="rId24"/>
    <p:sldId id="281" r:id="rId25"/>
    <p:sldId id="277" r:id="rId26"/>
    <p:sldId id="276" r:id="rId27"/>
    <p:sldId id="287" r:id="rId28"/>
    <p:sldId id="286" r:id="rId29"/>
    <p:sldId id="285" r:id="rId30"/>
    <p:sldId id="284" r:id="rId31"/>
    <p:sldId id="288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slide" Target="slide12.xml"/><Relationship Id="rId7" Type="http://schemas.openxmlformats.org/officeDocument/2006/relationships/slide" Target="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slide" Target="slide21.xml"/><Relationship Id="rId11" Type="http://schemas.openxmlformats.org/officeDocument/2006/relationships/slide" Target="slide23.xml"/><Relationship Id="rId5" Type="http://schemas.openxmlformats.org/officeDocument/2006/relationships/oleObject" Target="../embeddings/oleObject5.bin"/><Relationship Id="rId10" Type="http://schemas.openxmlformats.org/officeDocument/2006/relationships/slide" Target="slide19.xml"/><Relationship Id="rId4" Type="http://schemas.openxmlformats.org/officeDocument/2006/relationships/image" Target="../media/image26.png"/><Relationship Id="rId9" Type="http://schemas.openxmlformats.org/officeDocument/2006/relationships/slide" Target="slide2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slide" Target="slide20.xml"/><Relationship Id="rId4" Type="http://schemas.openxmlformats.org/officeDocument/2006/relationships/slide" Target="slide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png"/><Relationship Id="rId5" Type="http://schemas.openxmlformats.org/officeDocument/2006/relationships/oleObject" Target="../embeddings/oleObject7.bin"/><Relationship Id="rId4" Type="http://schemas.openxmlformats.org/officeDocument/2006/relationships/slide" Target="slide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3" Type="http://schemas.openxmlformats.org/officeDocument/2006/relationships/image" Target="../media/image3.png"/><Relationship Id="rId7" Type="http://schemas.openxmlformats.org/officeDocument/2006/relationships/slide" Target="slide6.xml"/><Relationship Id="rId12" Type="http://schemas.openxmlformats.org/officeDocument/2006/relationships/slide" Target="slide11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15.xml"/><Relationship Id="rId1" Type="http://schemas.openxmlformats.org/officeDocument/2006/relationships/vmlDrawing" Target="../drawings/vmlDrawing1.v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image" Target="../media/image4.png"/><Relationship Id="rId15" Type="http://schemas.openxmlformats.org/officeDocument/2006/relationships/slide" Target="slide14.xml"/><Relationship Id="rId10" Type="http://schemas.openxmlformats.org/officeDocument/2006/relationships/slide" Target="slide9.xml"/><Relationship Id="rId4" Type="http://schemas.openxmlformats.org/officeDocument/2006/relationships/oleObject" Target="../embeddings/oleObject1.bin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slide" Target="slide4.x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Открытый обобщающий урок в 9 классе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2000240"/>
            <a:ext cx="786981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«Уравнения с одной переменной и методы их решения»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71472" y="5000636"/>
            <a:ext cx="44775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Учитель математики: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Колмычкова</a:t>
            </a:r>
            <a:r>
              <a:rPr kumimoji="0" lang="ru-RU" sz="2800" b="1" i="0" u="none" strike="noStrike" cap="none" normalizeH="0" baseline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Н.Н.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№6.   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 – 3(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+ 2)=5-2х;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Решение: 2 - 3х – 6 = 5 – 2х,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      -3х + 2х = 6 – 2 + 6,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      -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= 10,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     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= -10.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Ответ: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= - 10.</a:t>
            </a:r>
            <a:r>
              <a:rPr lang="ru-RU" dirty="0" smtClean="0">
                <a:latin typeface="Bookman Old Style" pitchFamily="18" charset="0"/>
              </a:rPr>
              <a:t>   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4" name="Управляющая кнопка: возврат 3">
            <a:hlinkClick r:id="rId3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№7.   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Решение: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          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               2(</a:t>
            </a:r>
            <a:r>
              <a:rPr lang="ru-RU" dirty="0" err="1" smtClean="0">
                <a:latin typeface="Bookman Old Style" pitchFamily="18" charset="0"/>
              </a:rPr>
              <a:t>х</a:t>
            </a:r>
            <a:r>
              <a:rPr lang="ru-RU" dirty="0" smtClean="0">
                <a:latin typeface="Bookman Old Style" pitchFamily="18" charset="0"/>
              </a:rPr>
              <a:t> -4) + 3х = 30;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               2х – 8 + 3х = 30;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               5х = 38;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                </a:t>
            </a:r>
            <a:r>
              <a:rPr lang="ru-RU" dirty="0" err="1" smtClean="0">
                <a:latin typeface="Bookman Old Style" pitchFamily="18" charset="0"/>
              </a:rPr>
              <a:t>х</a:t>
            </a:r>
            <a:r>
              <a:rPr lang="ru-RU" dirty="0" smtClean="0">
                <a:latin typeface="Bookman Old Style" pitchFamily="18" charset="0"/>
              </a:rPr>
              <a:t> = 7,6.</a:t>
            </a: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     Ответ: </a:t>
            </a:r>
            <a:r>
              <a:rPr lang="ru-RU" dirty="0" err="1" smtClean="0">
                <a:latin typeface="Bookman Old Style" pitchFamily="18" charset="0"/>
              </a:rPr>
              <a:t>х</a:t>
            </a:r>
            <a:r>
              <a:rPr lang="ru-RU" dirty="0" smtClean="0">
                <a:latin typeface="Bookman Old Style" pitchFamily="18" charset="0"/>
              </a:rPr>
              <a:t> = 7,6.   </a:t>
            </a:r>
            <a:endParaRPr lang="ru-RU" dirty="0">
              <a:latin typeface="Bookman Old Style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857356" y="714355"/>
            <a:ext cx="3000396" cy="928695"/>
          </a:xfrm>
          <a:prstGeom prst="rect">
            <a:avLst/>
          </a:prstGeom>
          <a:noFill/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2025" cy="371475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2025" cy="371475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2025" cy="371475"/>
          </a:xfrm>
          <a:prstGeom prst="rect">
            <a:avLst/>
          </a:prstGeom>
          <a:noFill/>
        </p:spPr>
      </p:pic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2025" cy="371475"/>
          </a:xfrm>
          <a:prstGeom prst="rect">
            <a:avLst/>
          </a:prstGeom>
          <a:noFill/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2571736" y="1714488"/>
            <a:ext cx="3000396" cy="928695"/>
          </a:xfrm>
          <a:prstGeom prst="rect">
            <a:avLst/>
          </a:prstGeom>
          <a:noFill/>
        </p:spPr>
      </p:pic>
      <p:cxnSp>
        <p:nvCxnSpPr>
          <p:cNvPr id="15" name="Прямая соединительная линия 14"/>
          <p:cNvCxnSpPr/>
          <p:nvPr/>
        </p:nvCxnSpPr>
        <p:spPr>
          <a:xfrm rot="5400000">
            <a:off x="5500694" y="2143116"/>
            <a:ext cx="71438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6072198" y="1785926"/>
            <a:ext cx="785818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Bookman Old Style" pitchFamily="18" charset="0"/>
              </a:rPr>
              <a:t>∙6</a:t>
            </a:r>
            <a:endParaRPr lang="ru-RU" sz="2800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7" name="Управляющая кнопка: возврат 16">
            <a:hlinkClick r:id="rId5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№8.   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Решение: по теореме обратной теореме Виета: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₁ +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₂ = 8,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Calibri"/>
              </a:rPr>
              <a:t>                                     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₁ </a:t>
            </a:r>
            <a:r>
              <a:rPr lang="ru-RU" dirty="0" smtClean="0">
                <a:solidFill>
                  <a:schemeClr val="bg1"/>
                </a:solidFill>
                <a:latin typeface="Calibri"/>
              </a:rPr>
              <a:t>•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₂ = 7.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₁ =1,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₂ = 7.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Ответ: 1;7.</a:t>
            </a:r>
            <a:r>
              <a:rPr lang="ru-RU" dirty="0" smtClean="0">
                <a:latin typeface="Bookman Old Style" pitchFamily="18" charset="0"/>
              </a:rPr>
              <a:t>   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857232"/>
            <a:ext cx="33575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32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lang="ru-RU" sz="32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- 8х + 7=0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42976" y="928670"/>
            <a:ext cx="6457217" cy="55399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Решение: (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² + 4х)(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² +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4х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- 17) = -60,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                Пусть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² + 4х = 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t, 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тогда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                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t (t - 17) = - 60,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                 t² - 17t + 60 = 0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,</a:t>
            </a:r>
            <a:endParaRPr lang="en-US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                 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По теореме  обратной теореме Виета:</a:t>
            </a:r>
          </a:p>
          <a:p>
            <a:pPr marL="342900" indent="-342900"/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                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₁ + 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₂ = 17,</a:t>
            </a:r>
          </a:p>
          <a:p>
            <a:pPr marL="342900" indent="-342900"/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                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₁∙ 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₂  = 60,</a:t>
            </a:r>
            <a:endParaRPr lang="en-US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 marL="342900" indent="-342900"/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                 t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₁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 = 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5; 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₂ = 12.</a:t>
            </a:r>
          </a:p>
          <a:p>
            <a:pPr marL="342900" indent="-342900"/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² + 4х = 5          или       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² + 4х = 12</a:t>
            </a:r>
          </a:p>
          <a:p>
            <a:pPr marL="342900" indent="-342900"/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² + 4х -5 = 0                   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² + 4х -12 = 0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По теореме обратной теореме Виета:            </a:t>
            </a:r>
          </a:p>
          <a:p>
            <a:pPr marL="342900" indent="-342900"/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₁ +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₂ = -4,                      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₁ +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₂ = -4,</a:t>
            </a:r>
          </a:p>
          <a:p>
            <a:pPr marL="342900" indent="-342900"/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₁∙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₂  = -5,                       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₁∙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₂  = -12,</a:t>
            </a:r>
            <a:endParaRPr lang="en-US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 marL="342900" indent="-342900"/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₁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 = 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-5;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₂ = 1,                  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₃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 = 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-6;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₄ = 2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Ответ :  -6; -5; 1; 2.</a:t>
            </a:r>
          </a:p>
          <a:p>
            <a:endParaRPr lang="ru-RU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№9. </a:t>
            </a:r>
            <a:r>
              <a:rPr lang="ru-RU" sz="3200" dirty="0" smtClean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ru-RU" sz="32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3200" dirty="0" smtClean="0">
                <a:solidFill>
                  <a:schemeClr val="bg1"/>
                </a:solidFill>
                <a:latin typeface="Bookman Old Style" pitchFamily="18" charset="0"/>
              </a:rPr>
              <a:t>² + 4х)(</a:t>
            </a:r>
            <a:r>
              <a:rPr lang="ru-RU" sz="32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3200" dirty="0" smtClean="0">
                <a:solidFill>
                  <a:schemeClr val="bg1"/>
                </a:solidFill>
                <a:latin typeface="Bookman Old Style" pitchFamily="18" charset="0"/>
              </a:rPr>
              <a:t>² + </a:t>
            </a:r>
            <a:r>
              <a:rPr lang="ru-RU" sz="3200" dirty="0" err="1" smtClean="0">
                <a:solidFill>
                  <a:schemeClr val="bg1"/>
                </a:solidFill>
                <a:latin typeface="Bookman Old Style" pitchFamily="18" charset="0"/>
              </a:rPr>
              <a:t>4х</a:t>
            </a:r>
            <a:r>
              <a:rPr lang="ru-RU" sz="3200" dirty="0" smtClean="0">
                <a:solidFill>
                  <a:schemeClr val="bg1"/>
                </a:solidFill>
                <a:latin typeface="Bookman Old Style" pitchFamily="18" charset="0"/>
              </a:rPr>
              <a:t> - 17) = -60</a:t>
            </a:r>
            <a:r>
              <a:rPr lang="ru-RU" sz="32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13" name="Управляющая кнопка: возврат 12">
            <a:hlinkClick r:id="rId3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№10.   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Решение</a:t>
            </a:r>
            <a:r>
              <a:rPr lang="ru-RU" i="1" dirty="0" smtClean="0">
                <a:solidFill>
                  <a:schemeClr val="bg1"/>
                </a:solidFill>
                <a:latin typeface="Bookman Old Style" pitchFamily="18" charset="0"/>
              </a:rPr>
              <a:t>: </a:t>
            </a:r>
            <a:r>
              <a:rPr lang="ru-RU" sz="1800" i="1" dirty="0" smtClean="0">
                <a:solidFill>
                  <a:schemeClr val="bg1"/>
                </a:solidFill>
                <a:latin typeface="Bookman Old Style" pitchFamily="18" charset="0"/>
              </a:rPr>
              <a:t>Разложим левую часть уравнения на множители</a:t>
            </a:r>
          </a:p>
          <a:p>
            <a:pPr>
              <a:buNone/>
            </a:pPr>
            <a:r>
              <a:rPr lang="ru-RU" sz="1800" i="1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      </a:t>
            </a:r>
            <a:r>
              <a:rPr lang="ru-RU" sz="2400" i="1" dirty="0" smtClean="0">
                <a:solidFill>
                  <a:schemeClr val="bg1"/>
                </a:solidFill>
                <a:latin typeface="Bookman Old Style" pitchFamily="18" charset="0"/>
              </a:rPr>
              <a:t>(5 – 10х)(5 + 10х) = 0,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bg1"/>
                </a:solidFill>
                <a:latin typeface="Bookman Old Style" pitchFamily="18" charset="0"/>
              </a:rPr>
              <a:t>                      5 – 10х =0 или 5 + 10х = 0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-10х = - 5         10х = - 5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</a:t>
            </a:r>
            <a:r>
              <a:rPr lang="ru-RU" sz="24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400" i="1" dirty="0" smtClean="0">
                <a:solidFill>
                  <a:schemeClr val="bg1"/>
                </a:solidFill>
                <a:latin typeface="Bookman Old Style" pitchFamily="18" charset="0"/>
              </a:rPr>
              <a:t> = 0,5              </a:t>
            </a:r>
            <a:r>
              <a:rPr lang="ru-RU" sz="24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400" i="1" dirty="0" smtClean="0">
                <a:solidFill>
                  <a:schemeClr val="bg1"/>
                </a:solidFill>
                <a:latin typeface="Bookman Old Style" pitchFamily="18" charset="0"/>
              </a:rPr>
              <a:t> = -0,5</a:t>
            </a:r>
            <a:endParaRPr lang="ru-RU" sz="1800" i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Ответ: -0,5; 0,5.</a:t>
            </a:r>
            <a:r>
              <a:rPr lang="ru-RU" dirty="0" smtClean="0">
                <a:latin typeface="Bookman Old Style" pitchFamily="18" charset="0"/>
              </a:rPr>
              <a:t>   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2460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25-100х</a:t>
            </a:r>
            <a:r>
              <a:rPr lang="ru-RU" sz="28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= 0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Управляющая кнопка: возврат 5">
            <a:hlinkClick r:id="rId3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216" name="Picture 24" descr="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3857628"/>
            <a:ext cx="2571768" cy="2133600"/>
          </a:xfrm>
          <a:prstGeom prst="rect">
            <a:avLst/>
          </a:prstGeom>
          <a:noFill/>
        </p:spPr>
      </p:pic>
      <p:pic>
        <p:nvPicPr>
          <p:cNvPr id="136215" name="Picture 23" descr="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0" y="4000504"/>
            <a:ext cx="2819400" cy="2133600"/>
          </a:xfrm>
          <a:prstGeom prst="rect">
            <a:avLst/>
          </a:prstGeom>
          <a:noFill/>
        </p:spPr>
      </p:pic>
      <p:pic>
        <p:nvPicPr>
          <p:cNvPr id="136214" name="Picture 22" descr="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4000504"/>
            <a:ext cx="2819400" cy="2133600"/>
          </a:xfrm>
          <a:prstGeom prst="rect">
            <a:avLst/>
          </a:prstGeom>
          <a:noFill/>
        </p:spPr>
      </p:pic>
      <p:pic>
        <p:nvPicPr>
          <p:cNvPr id="136213" name="Picture 21" descr="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8" y="1357298"/>
            <a:ext cx="2819400" cy="2135188"/>
          </a:xfrm>
          <a:prstGeom prst="rect">
            <a:avLst/>
          </a:prstGeom>
          <a:noFill/>
        </p:spPr>
      </p:pic>
      <p:pic>
        <p:nvPicPr>
          <p:cNvPr id="136212" name="Picture 20" descr="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7554" y="1357298"/>
            <a:ext cx="2133600" cy="2171700"/>
          </a:xfrm>
          <a:prstGeom prst="rect">
            <a:avLst/>
          </a:prstGeom>
          <a:noFill/>
        </p:spPr>
      </p:pic>
      <p:pic>
        <p:nvPicPr>
          <p:cNvPr id="136211" name="Picture 19" descr="1"/>
          <p:cNvPicPr>
            <a:picLocks noChangeAspect="1" noChangeArrowheads="1"/>
          </p:cNvPicPr>
          <p:nvPr/>
        </p:nvPicPr>
        <p:blipFill>
          <a:blip r:embed="rId8" cstate="print"/>
          <a:srcRect l="17999"/>
          <a:stretch>
            <a:fillRect/>
          </a:stretch>
        </p:blipFill>
        <p:spPr bwMode="auto">
          <a:xfrm>
            <a:off x="714348" y="1428736"/>
            <a:ext cx="2286000" cy="2198688"/>
          </a:xfrm>
          <a:prstGeom prst="rect">
            <a:avLst/>
          </a:prstGeom>
          <a:noFill/>
        </p:spPr>
      </p:pic>
      <p:sp>
        <p:nvSpPr>
          <p:cNvPr id="136195" name="Rectangle 3"/>
          <p:cNvSpPr>
            <a:spLocks noGrp="1" noChangeArrowheads="1"/>
          </p:cNvSpPr>
          <p:nvPr>
            <p:ph type="title"/>
          </p:nvPr>
        </p:nvSpPr>
        <p:spPr>
          <a:xfrm>
            <a:off x="428596" y="357166"/>
            <a:ext cx="8143932" cy="93823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Bookman Old Style" pitchFamily="18" charset="0"/>
              </a:rPr>
              <a:t>     </a:t>
            </a:r>
            <a:r>
              <a:rPr lang="ru-RU" sz="2000" dirty="0" smtClean="0">
                <a:solidFill>
                  <a:srgbClr val="C00000"/>
                </a:solidFill>
                <a:latin typeface="Bookman Old Style" pitchFamily="18" charset="0"/>
              </a:rPr>
              <a:t>Задание 3.</a:t>
            </a:r>
            <a:r>
              <a:rPr lang="ru-RU" sz="20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Bookman Old Style" pitchFamily="18" charset="0"/>
              </a:rPr>
              <a:t>Назовите число корней уравнения </a:t>
            </a:r>
            <a:r>
              <a:rPr lang="en-US" sz="2000" i="1" dirty="0">
                <a:solidFill>
                  <a:schemeClr val="tx1"/>
                </a:solidFill>
                <a:latin typeface="Bookman Old Style" pitchFamily="18" charset="0"/>
              </a:rPr>
              <a:t>a</a:t>
            </a: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x</a:t>
            </a:r>
            <a:r>
              <a:rPr lang="en-US" sz="2000" baseline="30000" dirty="0">
                <a:solidFill>
                  <a:schemeClr val="tx1"/>
                </a:solidFill>
                <a:latin typeface="Bookman Old Style" pitchFamily="18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+</a:t>
            </a:r>
            <a:r>
              <a:rPr lang="en-US" sz="2000" i="1" dirty="0">
                <a:solidFill>
                  <a:schemeClr val="tx1"/>
                </a:solidFill>
                <a:latin typeface="Bookman Old Style" pitchFamily="18" charset="0"/>
              </a:rPr>
              <a:t>b</a:t>
            </a: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x+</a:t>
            </a:r>
            <a:r>
              <a:rPr lang="en-US" sz="2000" i="1" dirty="0">
                <a:solidFill>
                  <a:schemeClr val="tx1"/>
                </a:solidFill>
                <a:latin typeface="Bookman Old Style" pitchFamily="18" charset="0"/>
              </a:rPr>
              <a:t>c</a:t>
            </a: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=0</a:t>
            </a:r>
            <a:r>
              <a:rPr lang="ru-RU" sz="2000" dirty="0">
                <a:solidFill>
                  <a:schemeClr val="tx1"/>
                </a:solidFill>
                <a:latin typeface="Bookman Old Style" pitchFamily="18" charset="0"/>
              </a:rPr>
              <a:t> и знак коэффициента </a:t>
            </a:r>
            <a:r>
              <a:rPr lang="ru-RU" sz="2000" i="1" dirty="0">
                <a:solidFill>
                  <a:schemeClr val="tx1"/>
                </a:solidFill>
                <a:latin typeface="Bookman Old Style" pitchFamily="18" charset="0"/>
              </a:rPr>
              <a:t>а</a:t>
            </a:r>
            <a:r>
              <a:rPr lang="ru-RU" sz="2000" dirty="0">
                <a:solidFill>
                  <a:schemeClr val="tx1"/>
                </a:solidFill>
                <a:latin typeface="Bookman Old Style" pitchFamily="18" charset="0"/>
              </a:rPr>
              <a:t>, если график соответствующей квадратичной функции расположен следующим образом:</a:t>
            </a:r>
          </a:p>
        </p:txBody>
      </p:sp>
      <p:sp>
        <p:nvSpPr>
          <p:cNvPr id="136197" name="Text Box 5"/>
          <p:cNvSpPr txBox="1">
            <a:spLocks noChangeArrowheads="1"/>
          </p:cNvSpPr>
          <p:nvPr/>
        </p:nvSpPr>
        <p:spPr bwMode="auto">
          <a:xfrm>
            <a:off x="152400" y="6491288"/>
            <a:ext cx="8321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228600" y="304800"/>
          <a:ext cx="114300" cy="215900"/>
        </p:xfrm>
        <a:graphic>
          <a:graphicData uri="http://schemas.openxmlformats.org/presentationml/2006/ole">
            <p:oleObj spid="_x0000_s21507" name="Формула" r:id="rId9" imgW="114151" imgH="215619" progId="">
              <p:embed/>
            </p:oleObj>
          </a:graphicData>
        </a:graphic>
      </p:graphicFrame>
      <p:sp>
        <p:nvSpPr>
          <p:cNvPr id="136200" name="Text Box 8"/>
          <p:cNvSpPr txBox="1">
            <a:spLocks noChangeArrowheads="1"/>
          </p:cNvSpPr>
          <p:nvPr/>
        </p:nvSpPr>
        <p:spPr bwMode="auto">
          <a:xfrm>
            <a:off x="6357950" y="5857892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2000" b="1" dirty="0"/>
              <a:t>е</a:t>
            </a:r>
          </a:p>
        </p:txBody>
      </p:sp>
      <p:sp>
        <p:nvSpPr>
          <p:cNvPr id="136206" name="Text Box 14"/>
          <p:cNvSpPr txBox="1">
            <a:spLocks noChangeArrowheads="1"/>
          </p:cNvSpPr>
          <p:nvPr/>
        </p:nvSpPr>
        <p:spPr bwMode="auto">
          <a:xfrm>
            <a:off x="785786" y="3286124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2000" b="1" dirty="0"/>
              <a:t>а</a:t>
            </a:r>
          </a:p>
        </p:txBody>
      </p:sp>
      <p:sp>
        <p:nvSpPr>
          <p:cNvPr id="136207" name="Text Box 15"/>
          <p:cNvSpPr txBox="1">
            <a:spLocks noChangeArrowheads="1"/>
          </p:cNvSpPr>
          <p:nvPr/>
        </p:nvSpPr>
        <p:spPr bwMode="auto">
          <a:xfrm>
            <a:off x="3286116" y="3357562"/>
            <a:ext cx="34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2000" b="1" dirty="0"/>
              <a:t>б</a:t>
            </a:r>
          </a:p>
        </p:txBody>
      </p:sp>
      <p:sp>
        <p:nvSpPr>
          <p:cNvPr id="136208" name="Text Box 16"/>
          <p:cNvSpPr txBox="1">
            <a:spLocks noChangeArrowheads="1"/>
          </p:cNvSpPr>
          <p:nvPr/>
        </p:nvSpPr>
        <p:spPr bwMode="auto">
          <a:xfrm>
            <a:off x="6143636" y="3357562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2000" b="1" dirty="0"/>
              <a:t>в</a:t>
            </a:r>
          </a:p>
        </p:txBody>
      </p:sp>
      <p:sp>
        <p:nvSpPr>
          <p:cNvPr id="136209" name="Text Box 17"/>
          <p:cNvSpPr txBox="1">
            <a:spLocks noChangeArrowheads="1"/>
          </p:cNvSpPr>
          <p:nvPr/>
        </p:nvSpPr>
        <p:spPr bwMode="auto">
          <a:xfrm>
            <a:off x="571472" y="5857892"/>
            <a:ext cx="290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2000" b="1" dirty="0"/>
              <a:t>г</a:t>
            </a:r>
          </a:p>
        </p:txBody>
      </p:sp>
      <p:sp>
        <p:nvSpPr>
          <p:cNvPr id="136210" name="Text Box 18"/>
          <p:cNvSpPr txBox="1">
            <a:spLocks noChangeArrowheads="1"/>
          </p:cNvSpPr>
          <p:nvPr/>
        </p:nvSpPr>
        <p:spPr bwMode="auto">
          <a:xfrm>
            <a:off x="3571868" y="5857892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2000" b="1" dirty="0" err="1"/>
              <a:t>д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40" y="714356"/>
            <a:ext cx="5472122" cy="201135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Франсуа Виет</a:t>
            </a:r>
            <a:b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1540 - 1603 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3357562"/>
            <a:ext cx="8088323" cy="3043230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 smtClean="0">
                <a:latin typeface="Bookman Old Style" pitchFamily="18" charset="0"/>
              </a:rPr>
              <a:t>         Франсуа </a:t>
            </a:r>
            <a:r>
              <a:rPr lang="ru-RU" sz="1600" b="1" dirty="0">
                <a:latin typeface="Bookman Old Style" pitchFamily="18" charset="0"/>
              </a:rPr>
              <a:t>Виет (1540 -</a:t>
            </a:r>
            <a:r>
              <a:rPr lang="ru-RU" sz="1600" b="1" dirty="0" smtClean="0">
                <a:latin typeface="Bookman Old Style" pitchFamily="18" charset="0"/>
              </a:rPr>
              <a:t>1603гг.) </a:t>
            </a:r>
            <a:r>
              <a:rPr lang="ru-RU" sz="1600" b="1" dirty="0">
                <a:latin typeface="Bookman Old Style" pitchFamily="18" charset="0"/>
              </a:rPr>
              <a:t>- французский </a:t>
            </a:r>
            <a:r>
              <a:rPr lang="ru-RU" sz="1600" b="1" dirty="0" smtClean="0">
                <a:latin typeface="Bookman Old Style" pitchFamily="18" charset="0"/>
              </a:rPr>
              <a:t>математик.  </a:t>
            </a:r>
            <a:r>
              <a:rPr lang="ru-RU" sz="1600" b="1" dirty="0">
                <a:latin typeface="Bookman Old Style" pitchFamily="18" charset="0"/>
              </a:rPr>
              <a:t>В </a:t>
            </a:r>
            <a:r>
              <a:rPr lang="ru-RU" sz="1600" b="1" dirty="0" smtClean="0">
                <a:latin typeface="Bookman Old Style" pitchFamily="18" charset="0"/>
              </a:rPr>
              <a:t>1591г. </a:t>
            </a:r>
            <a:r>
              <a:rPr lang="ru-RU" sz="1600" b="1" dirty="0">
                <a:latin typeface="Bookman Old Style" pitchFamily="18" charset="0"/>
              </a:rPr>
              <a:t>ввёл буквенные обозначения не только для неизвестных величин, но и для коэффициентов уравнений; благодаря этому стало впервые возможным выражение свойств уравнений и их корней общими формулами. Ему принадлежит установление единообразного приёма решения уравнений 2-й, 3-й и 4-й степеней. Среди открытий сам Виет особенно высоко ценил установление зависимости между корнями и коэффициентами уравнений. Для приближённого решения уравнений с численными коэффициентами Виет предложил метод, сходный с позднейшим методом Ньютона. В тригонометрии Виет дал полное решение задачи об определении всех элементов плоского или сферического треугольника по трём данным, нашёл важные разложения </a:t>
            </a:r>
            <a:r>
              <a:rPr lang="en-US" sz="1600" b="1" dirty="0" err="1">
                <a:latin typeface="Bookman Old Style" pitchFamily="18" charset="0"/>
              </a:rPr>
              <a:t>cos</a:t>
            </a:r>
            <a:r>
              <a:rPr lang="en-US" sz="1600" b="1" dirty="0">
                <a:latin typeface="Bookman Old Style" pitchFamily="18" charset="0"/>
              </a:rPr>
              <a:t> n</a:t>
            </a:r>
            <a:r>
              <a:rPr lang="ru-RU" sz="1600" b="1" dirty="0" err="1">
                <a:latin typeface="Bookman Old Style" pitchFamily="18" charset="0"/>
              </a:rPr>
              <a:t>х</a:t>
            </a:r>
            <a:r>
              <a:rPr lang="ru-RU" sz="1600" b="1" dirty="0">
                <a:latin typeface="Bookman Old Style" pitchFamily="18" charset="0"/>
              </a:rPr>
              <a:t> и </a:t>
            </a:r>
            <a:r>
              <a:rPr lang="en-US" sz="1600" b="1" dirty="0">
                <a:latin typeface="Bookman Old Style" pitchFamily="18" charset="0"/>
              </a:rPr>
              <a:t>sin n</a:t>
            </a:r>
            <a:r>
              <a:rPr lang="ru-RU" sz="1600" b="1" dirty="0" err="1">
                <a:latin typeface="Bookman Old Style" pitchFamily="18" charset="0"/>
              </a:rPr>
              <a:t>х</a:t>
            </a:r>
            <a:r>
              <a:rPr lang="ru-RU" sz="1600" b="1" dirty="0">
                <a:latin typeface="Bookman Old Style" pitchFamily="18" charset="0"/>
              </a:rPr>
              <a:t> по степеням </a:t>
            </a:r>
            <a:r>
              <a:rPr lang="en-US" sz="1600" b="1" dirty="0" err="1">
                <a:latin typeface="Bookman Old Style" pitchFamily="18" charset="0"/>
              </a:rPr>
              <a:t>cos</a:t>
            </a:r>
            <a:r>
              <a:rPr lang="ru-RU" sz="1600" b="1" dirty="0">
                <a:latin typeface="Bookman Old Style" pitchFamily="18" charset="0"/>
              </a:rPr>
              <a:t> </a:t>
            </a:r>
            <a:r>
              <a:rPr lang="ru-RU" sz="1600" b="1" dirty="0" err="1">
                <a:latin typeface="Bookman Old Style" pitchFamily="18" charset="0"/>
              </a:rPr>
              <a:t>х</a:t>
            </a:r>
            <a:r>
              <a:rPr lang="ru-RU" sz="1600" b="1" dirty="0">
                <a:latin typeface="Bookman Old Style" pitchFamily="18" charset="0"/>
              </a:rPr>
              <a:t> и </a:t>
            </a:r>
            <a:r>
              <a:rPr lang="en-US" sz="1600" b="1" dirty="0">
                <a:latin typeface="Bookman Old Style" pitchFamily="18" charset="0"/>
              </a:rPr>
              <a:t>sin</a:t>
            </a:r>
            <a:r>
              <a:rPr lang="ru-RU" sz="1600" b="1" dirty="0">
                <a:latin typeface="Bookman Old Style" pitchFamily="18" charset="0"/>
              </a:rPr>
              <a:t> х. Виет впервые рассмотрел бесконечные произведения.</a:t>
            </a:r>
          </a:p>
        </p:txBody>
      </p:sp>
      <p:pic>
        <p:nvPicPr>
          <p:cNvPr id="16" name="Picture 4" descr="vi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00042"/>
            <a:ext cx="2143140" cy="278608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3143248"/>
            <a:ext cx="8215370" cy="3214710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>
                <a:latin typeface="Bookman Old Style" pitchFamily="18" charset="0"/>
              </a:rPr>
              <a:t>               Рене </a:t>
            </a:r>
            <a:r>
              <a:rPr lang="ru-RU" sz="1600" dirty="0">
                <a:latin typeface="Bookman Old Style" pitchFamily="18" charset="0"/>
              </a:rPr>
              <a:t>Декарт (1596-1659) - французский ученый. Его увлечением в основном была наука, больше всего он увлекался математикой, которая привлекла его достоверностью своих выводов. Декарт впервые ввел понятие переменной величины и функции. Двоякий образ переменной обусловил взаимопроникновение геометрии и алгебры, к которому стремился Декарт. Он ввел общепринятые теперь знаки для переменных и искомых величин (</a:t>
            </a:r>
            <a:r>
              <a:rPr lang="ru-RU" sz="1600" dirty="0" err="1">
                <a:latin typeface="Bookman Old Style" pitchFamily="18" charset="0"/>
              </a:rPr>
              <a:t>x</a:t>
            </a:r>
            <a:r>
              <a:rPr lang="ru-RU" sz="1600" dirty="0">
                <a:latin typeface="Bookman Old Style" pitchFamily="18" charset="0"/>
              </a:rPr>
              <a:t>, </a:t>
            </a:r>
            <a:r>
              <a:rPr lang="ru-RU" sz="1600" dirty="0" err="1">
                <a:latin typeface="Bookman Old Style" pitchFamily="18" charset="0"/>
              </a:rPr>
              <a:t>y</a:t>
            </a:r>
            <a:r>
              <a:rPr lang="ru-RU" sz="1600" dirty="0">
                <a:latin typeface="Bookman Old Style" pitchFamily="18" charset="0"/>
              </a:rPr>
              <a:t>, </a:t>
            </a:r>
            <a:r>
              <a:rPr lang="ru-RU" sz="1600" dirty="0" err="1">
                <a:latin typeface="Bookman Old Style" pitchFamily="18" charset="0"/>
              </a:rPr>
              <a:t>z</a:t>
            </a:r>
            <a:r>
              <a:rPr lang="ru-RU" sz="1600" dirty="0">
                <a:latin typeface="Bookman Old Style" pitchFamily="18" charset="0"/>
              </a:rPr>
              <a:t>, ...) и для буквенных </a:t>
            </a:r>
            <a:r>
              <a:rPr lang="ru-RU" sz="1600" dirty="0" err="1">
                <a:latin typeface="Bookman Old Style" pitchFamily="18" charset="0"/>
              </a:rPr>
              <a:t>коэфф</a:t>
            </a:r>
            <a:r>
              <a:rPr lang="ru-RU" sz="1600" dirty="0">
                <a:latin typeface="Bookman Old Style" pitchFamily="18" charset="0"/>
              </a:rPr>
              <a:t>. (а, </a:t>
            </a:r>
            <a:r>
              <a:rPr lang="ru-RU" sz="1600" dirty="0" err="1">
                <a:latin typeface="Bookman Old Style" pitchFamily="18" charset="0"/>
              </a:rPr>
              <a:t>b</a:t>
            </a:r>
            <a:r>
              <a:rPr lang="ru-RU" sz="1600" dirty="0">
                <a:latin typeface="Bookman Old Style" pitchFamily="18" charset="0"/>
              </a:rPr>
              <a:t>, </a:t>
            </a:r>
            <a:r>
              <a:rPr lang="ru-RU" sz="1600" dirty="0" err="1">
                <a:latin typeface="Bookman Old Style" pitchFamily="18" charset="0"/>
              </a:rPr>
              <a:t>c</a:t>
            </a:r>
            <a:r>
              <a:rPr lang="ru-RU" sz="1600" dirty="0">
                <a:latin typeface="Bookman Old Style" pitchFamily="18" charset="0"/>
              </a:rPr>
              <a:t>, ...). Записи формул алгебры почти не отличаются от современных. Большое значение для формулировок общих теорем алгебры имело запись уравнений, при которой в одной из частей стоит 0. Декарт положил начало исследованию свойств уравнений; сформулировал положение о том, что число действительных и комплексных корней уравнения равно его степени. Декарт сформулировал правило законов для определения числа положительных и отрицательных корней уравнения; доказал, что уравнение третьей степени разрешимо в квадратных радикалах и решается с помощью циркуля и </a:t>
            </a:r>
            <a:r>
              <a:rPr lang="ru-RU" sz="1600" dirty="0" smtClean="0">
                <a:latin typeface="Bookman Old Style" pitchFamily="18" charset="0"/>
              </a:rPr>
              <a:t>линейки. </a:t>
            </a:r>
            <a:endParaRPr lang="ru-RU" sz="1600" dirty="0">
              <a:latin typeface="Bookman Old Style" pitchFamily="18" charset="0"/>
            </a:endParaRPr>
          </a:p>
        </p:txBody>
      </p:sp>
      <p:pic>
        <p:nvPicPr>
          <p:cNvPr id="246788" name="Picture 4" descr="dek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571479"/>
            <a:ext cx="2143140" cy="2385107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496" y="928670"/>
            <a:ext cx="4043362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Рене Декарт</a:t>
            </a:r>
            <a:b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1596 - 1659 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46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Book Antiqua" pitchFamily="18" charset="0"/>
              </a:rPr>
              <a:t>Выдающиеся итальянские математики </a:t>
            </a:r>
            <a:r>
              <a:rPr lang="en-US" sz="3200" b="1" dirty="0" smtClean="0">
                <a:solidFill>
                  <a:srgbClr val="C00000"/>
                </a:solidFill>
                <a:latin typeface="Book Antiqua" pitchFamily="18" charset="0"/>
              </a:rPr>
              <a:t>XVI</a:t>
            </a:r>
            <a:r>
              <a:rPr lang="ru-RU" sz="3200" b="1" dirty="0" smtClean="0">
                <a:solidFill>
                  <a:srgbClr val="C00000"/>
                </a:solidFill>
                <a:latin typeface="Book Antiqua" pitchFamily="18" charset="0"/>
              </a:rPr>
              <a:t>века</a:t>
            </a:r>
            <a:endParaRPr lang="ru-RU" sz="32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pic>
        <p:nvPicPr>
          <p:cNvPr id="532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571612"/>
            <a:ext cx="2628901" cy="3515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Прямоугольник 4"/>
          <p:cNvSpPr/>
          <p:nvPr/>
        </p:nvSpPr>
        <p:spPr>
          <a:xfrm>
            <a:off x="5000628" y="5214950"/>
            <a:ext cx="30396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 smtClean="0">
                <a:solidFill>
                  <a:srgbClr val="C00000"/>
                </a:solidFill>
                <a:latin typeface="Book Antiqua" pitchFamily="18" charset="0"/>
              </a:rPr>
              <a:t>Фиоре</a:t>
            </a:r>
            <a:r>
              <a:rPr lang="ru-RU" b="1" dirty="0" smtClean="0">
                <a:solidFill>
                  <a:srgbClr val="C00000"/>
                </a:solidFill>
                <a:latin typeface="Book Antiqua" pitchFamily="18" charset="0"/>
              </a:rPr>
              <a:t> Николо Тарталья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Book Antiqua" pitchFamily="18" charset="0"/>
              </a:rPr>
              <a:t>(</a:t>
            </a:r>
            <a:r>
              <a:rPr lang="ru-RU" b="1" dirty="0" err="1" smtClean="0">
                <a:solidFill>
                  <a:srgbClr val="C00000"/>
                </a:solidFill>
                <a:latin typeface="Book Antiqua" pitchFamily="18" charset="0"/>
              </a:rPr>
              <a:t>ок</a:t>
            </a:r>
            <a:r>
              <a:rPr lang="ru-RU" b="1" dirty="0" smtClean="0">
                <a:solidFill>
                  <a:srgbClr val="C00000"/>
                </a:solidFill>
                <a:latin typeface="Book Antiqua" pitchFamily="18" charset="0"/>
              </a:rPr>
              <a:t>. 1499 -1557) </a:t>
            </a:r>
            <a:endParaRPr lang="ru-RU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5286388"/>
            <a:ext cx="27462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err="1" smtClean="0">
                <a:solidFill>
                  <a:srgbClr val="C00000"/>
                </a:solidFill>
                <a:latin typeface="Book Antiqua" pitchFamily="18" charset="0"/>
              </a:rPr>
              <a:t>Сципион</a:t>
            </a:r>
            <a:r>
              <a:rPr lang="ru-RU" b="1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Book Antiqua" pitchFamily="18" charset="0"/>
              </a:rPr>
              <a:t>дель</a:t>
            </a:r>
            <a:r>
              <a:rPr lang="ru-RU" b="1" dirty="0" smtClean="0">
                <a:solidFill>
                  <a:srgbClr val="C00000"/>
                </a:solidFill>
                <a:latin typeface="Book Antiqua" pitchFamily="18" charset="0"/>
              </a:rPr>
              <a:t>- Ферро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Book Antiqua" pitchFamily="18" charset="0"/>
              </a:rPr>
              <a:t>(1465 -1526) </a:t>
            </a:r>
            <a:endParaRPr lang="ru-RU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1571612"/>
            <a:ext cx="285752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714488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«Проверь себя»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160705"/>
            <a:ext cx="8229600" cy="3697295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Bookman Old Style" pitchFamily="18" charset="0"/>
              </a:rPr>
              <a:t>Критерии оценок:</a:t>
            </a:r>
            <a:endParaRPr lang="ru-RU" dirty="0" smtClean="0">
              <a:latin typeface="Bookman Old Style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Bookman Old Style" pitchFamily="18" charset="0"/>
              </a:rPr>
              <a:t>«3» - 2 уравнение                 </a:t>
            </a:r>
          </a:p>
          <a:p>
            <a:pPr algn="ctr">
              <a:buNone/>
            </a:pPr>
            <a:r>
              <a:rPr lang="ru-RU" b="1" dirty="0" smtClean="0">
                <a:latin typeface="Bookman Old Style" pitchFamily="18" charset="0"/>
              </a:rPr>
              <a:t>«4» - 3 уравнения             </a:t>
            </a:r>
          </a:p>
          <a:p>
            <a:pPr algn="ctr">
              <a:buNone/>
            </a:pPr>
            <a:r>
              <a:rPr lang="ru-RU" b="1" dirty="0" smtClean="0">
                <a:latin typeface="Bookman Old Style" pitchFamily="18" charset="0"/>
              </a:rPr>
              <a:t>«5» - 4 уравнения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428604"/>
            <a:ext cx="714380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ru-RU" sz="2800" b="1" cap="none" spc="0" dirty="0" smtClean="0">
                <a:ln w="11430"/>
                <a:solidFill>
                  <a:srgbClr val="C00000"/>
                </a:solidFill>
                <a:effectLst>
                  <a:glow rad="101600">
                    <a:srgbClr val="FFFF00"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ookman Old Style" pitchFamily="18" charset="0"/>
              </a:rPr>
              <a:t>Электронный справочник</a:t>
            </a:r>
          </a:p>
          <a:p>
            <a:pPr algn="ctr"/>
            <a:r>
              <a:rPr lang="ru-RU" sz="2800" b="1" dirty="0" smtClean="0">
                <a:ln w="11430"/>
                <a:solidFill>
                  <a:srgbClr val="C00000"/>
                </a:solidFill>
                <a:effectLst>
                  <a:glow rad="101600">
                    <a:srgbClr val="FFFF00">
                      <a:alpha val="4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ookman Old Style" pitchFamily="18" charset="0"/>
              </a:rPr>
              <a:t>«Уравнения  с одной переменной и способы их решений»</a:t>
            </a:r>
            <a:endParaRPr lang="ru-RU" sz="2800" b="1" cap="none" spc="0" dirty="0">
              <a:ln w="11430"/>
              <a:solidFill>
                <a:srgbClr val="C00000"/>
              </a:solidFill>
              <a:effectLst>
                <a:glow rad="101600">
                  <a:srgbClr val="FFFF00">
                    <a:alpha val="40000"/>
                  </a:srgb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6" name="Управляющая кнопка: в конец 5">
            <a:hlinkClick r:id="" action="ppaction://hlinkshowjump?jump=lastslide" highlightClick="1"/>
          </p:cNvPr>
          <p:cNvSpPr/>
          <p:nvPr/>
        </p:nvSpPr>
        <p:spPr>
          <a:xfrm>
            <a:off x="7572396" y="6000768"/>
            <a:ext cx="714380" cy="357190"/>
          </a:xfrm>
          <a:prstGeom prst="actionButtonEn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3214686"/>
            <a:ext cx="785818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Цель нашего урока: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  <a:t>Повторить виды  уравнений с одной переменной и закрепить умения и навыки решения уравнений различными способами.</a:t>
            </a:r>
            <a:endParaRPr lang="ru-RU" sz="2800" b="1" dirty="0" smtClean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714356"/>
            <a:ext cx="778674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 smtClean="0">
                <a:latin typeface="Bookman Old Style" pitchFamily="18" charset="0"/>
              </a:rPr>
              <a:t>«Уравнение - это золотой ключ, открывающий все </a:t>
            </a:r>
            <a:r>
              <a:rPr lang="ru-RU" sz="3200" b="1" i="1" dirty="0" err="1" smtClean="0">
                <a:latin typeface="Bookman Old Style" pitchFamily="18" charset="0"/>
              </a:rPr>
              <a:t>матема</a:t>
            </a:r>
            <a:r>
              <a:rPr lang="ru-RU" sz="3200" b="1" i="1" dirty="0" smtClean="0">
                <a:latin typeface="Bookman Old Style" pitchFamily="18" charset="0"/>
              </a:rPr>
              <a:t>- </a:t>
            </a:r>
            <a:r>
              <a:rPr lang="ru-RU" sz="3200" b="1" i="1" dirty="0" err="1" smtClean="0">
                <a:latin typeface="Bookman Old Style" pitchFamily="18" charset="0"/>
              </a:rPr>
              <a:t>тические</a:t>
            </a:r>
            <a:r>
              <a:rPr lang="ru-RU" sz="3200" b="1" i="1" dirty="0" smtClean="0">
                <a:latin typeface="Bookman Old Style" pitchFamily="18" charset="0"/>
              </a:rPr>
              <a:t> сезамы».                                     </a:t>
            </a:r>
          </a:p>
          <a:p>
            <a:pPr algn="r"/>
            <a:endParaRPr lang="ru-RU" sz="3200" b="1" i="1" dirty="0" smtClean="0">
              <a:latin typeface="Bookman Old Style" pitchFamily="18" charset="0"/>
            </a:endParaRPr>
          </a:p>
          <a:p>
            <a:pPr algn="r"/>
            <a:r>
              <a:rPr lang="ru-RU" sz="3200" b="1" i="1" dirty="0" smtClean="0">
                <a:latin typeface="Bookman Old Style" pitchFamily="18" charset="0"/>
              </a:rPr>
              <a:t>Станислав Коваль</a:t>
            </a:r>
            <a:endParaRPr lang="ru-RU" sz="3200" b="1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357222" y="-504826"/>
            <a:ext cx="9810750" cy="7362826"/>
          </a:xfrm>
          <a:prstGeom prst="rect">
            <a:avLst/>
          </a:prstGeom>
          <a:noFill/>
        </p:spPr>
      </p:pic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786446" y="428604"/>
            <a:ext cx="2143140" cy="35719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А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 bwMode="auto">
          <a:xfrm>
            <a:off x="428596" y="571480"/>
            <a:ext cx="6500858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ru-RU" sz="17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 </a:t>
            </a:r>
            <a:r>
              <a:rPr kumimoji="1" lang="ru-RU" sz="17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Решите уравнение: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ru-RU" sz="17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            </a:t>
            </a:r>
          </a:p>
          <a:p>
            <a:pPr algn="just"/>
            <a:r>
              <a:rPr kumimoji="1" lang="ru-RU" sz="1700" kern="0" dirty="0" smtClean="0">
                <a:latin typeface="Bookman Old Style" pitchFamily="18" charset="0"/>
              </a:rPr>
              <a:t>            </a:t>
            </a:r>
            <a:r>
              <a:rPr kumimoji="1" lang="ru-RU" sz="1700" b="1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№1.</a:t>
            </a:r>
            <a:r>
              <a:rPr kumimoji="1" lang="ru-RU" sz="1700" i="0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</a:t>
            </a:r>
            <a:r>
              <a:rPr lang="ru-RU" sz="1700" dirty="0" smtClean="0">
                <a:latin typeface="Bookman Old Style" pitchFamily="18" charset="0"/>
              </a:rPr>
              <a:t>Укажите отрицательный корень уравнения </a:t>
            </a:r>
          </a:p>
          <a:p>
            <a:pPr algn="just"/>
            <a:r>
              <a:rPr lang="ru-RU" sz="1700" dirty="0" smtClean="0">
                <a:latin typeface="Bookman Old Style" pitchFamily="18" charset="0"/>
              </a:rPr>
              <a:t>                           5х² + 7 (</a:t>
            </a:r>
            <a:r>
              <a:rPr lang="ru-RU" sz="1700" dirty="0" err="1" smtClean="0">
                <a:latin typeface="Bookman Old Style" pitchFamily="18" charset="0"/>
              </a:rPr>
              <a:t>х</a:t>
            </a:r>
            <a:r>
              <a:rPr lang="ru-RU" sz="1700" dirty="0" smtClean="0">
                <a:latin typeface="Bookman Old Style" pitchFamily="18" charset="0"/>
              </a:rPr>
              <a:t> - 2) = 4х² - 14.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sz="1700" i="0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indent="-342900" algn="just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kumimoji="1" lang="ru-RU" sz="1700" kern="0" baseline="0" dirty="0" smtClean="0">
                <a:latin typeface="Bookman Old Style" pitchFamily="18" charset="0"/>
              </a:rPr>
              <a:t>            </a:t>
            </a:r>
            <a:r>
              <a:rPr kumimoji="1" lang="ru-RU" sz="1700" b="1" u="sng" kern="0" baseline="0" dirty="0" smtClean="0">
                <a:latin typeface="Bookman Old Style" pitchFamily="18" charset="0"/>
              </a:rPr>
              <a:t>№2.</a:t>
            </a:r>
            <a:r>
              <a:rPr kumimoji="1" lang="ru-RU" sz="1700" b="1" kern="0" dirty="0" smtClean="0">
                <a:latin typeface="Bookman Old Style" pitchFamily="18" charset="0"/>
              </a:rPr>
              <a:t>   2(11+2,5х)=12-6(х+2)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sz="1700" b="1" u="sng" kern="0" baseline="0" dirty="0" smtClean="0">
              <a:latin typeface="Bookman Old Style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ru-RU" b="1" kern="0" dirty="0">
                <a:latin typeface="Bookman Old Style" pitchFamily="18" charset="0"/>
              </a:rPr>
              <a:t> </a:t>
            </a:r>
            <a:r>
              <a:rPr kumimoji="1" lang="ru-RU" b="1" kern="0" dirty="0" smtClean="0">
                <a:latin typeface="Bookman Old Style" pitchFamily="18" charset="0"/>
              </a:rPr>
              <a:t>          </a:t>
            </a:r>
            <a:r>
              <a:rPr kumimoji="1" lang="ru-RU" b="1" u="sng" kern="0" dirty="0" smtClean="0">
                <a:latin typeface="Bookman Old Style" pitchFamily="18" charset="0"/>
              </a:rPr>
              <a:t>№3.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sz="1700" b="1" i="0" u="sng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sz="1700" b="1" u="sng" kern="0" dirty="0" smtClean="0">
              <a:latin typeface="Bookman Old Style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sz="1700" b="1" i="0" u="sng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sz="1700" b="1" i="0" u="sng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kumimoji="1" lang="ru-RU" sz="1700" b="1" kern="0" dirty="0" smtClean="0">
                <a:latin typeface="Bookman Old Style" pitchFamily="18" charset="0"/>
              </a:rPr>
              <a:t>            </a:t>
            </a:r>
            <a:r>
              <a:rPr kumimoji="1" lang="ru-RU" sz="1700" b="1" u="sng" kern="0" dirty="0" smtClean="0">
                <a:latin typeface="Bookman Old Style" pitchFamily="18" charset="0"/>
              </a:rPr>
              <a:t>№4.</a:t>
            </a:r>
            <a:r>
              <a:rPr kumimoji="1" lang="ru-RU" sz="1700" b="1" kern="0" dirty="0" smtClean="0">
                <a:latin typeface="Bookman Old Style" pitchFamily="18" charset="0"/>
              </a:rPr>
              <a:t>   </a:t>
            </a:r>
            <a:r>
              <a:rPr lang="ru-RU" b="1" dirty="0" err="1" smtClean="0">
                <a:latin typeface="Bookman Old Style" pitchFamily="18" charset="0"/>
              </a:rPr>
              <a:t>х</a:t>
            </a:r>
            <a:r>
              <a:rPr lang="ru-RU" b="1" dirty="0" smtClean="0">
                <a:latin typeface="Bookman Old Style" pitchFamily="18" charset="0"/>
              </a:rPr>
              <a:t>³ + 3х² - 4х – 12 = 0.</a:t>
            </a:r>
            <a:endParaRPr kumimoji="1" lang="ru-RU" b="1" u="sng" kern="0" dirty="0" smtClean="0">
              <a:latin typeface="Bookman Old Style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sz="1700" b="1" u="sng" kern="0" dirty="0" smtClean="0">
              <a:latin typeface="Bookman Old Style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sz="1700" b="1" i="0" u="sng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342900" indent="-342900" algn="just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kumimoji="1" lang="ru-RU" sz="1700" b="1" kern="0" dirty="0" smtClean="0">
                <a:latin typeface="Bookman Old Style" pitchFamily="18" charset="0"/>
              </a:rPr>
              <a:t>            </a:t>
            </a:r>
            <a:r>
              <a:rPr kumimoji="1" lang="ru-RU" sz="1700" b="1" u="sng" kern="0" dirty="0" smtClean="0">
                <a:latin typeface="Bookman Old Style" pitchFamily="18" charset="0"/>
              </a:rPr>
              <a:t>№5.</a:t>
            </a:r>
            <a:r>
              <a:rPr lang="ru-RU" sz="16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(</a:t>
            </a:r>
            <a:r>
              <a:rPr lang="ru-RU" dirty="0" err="1" smtClean="0">
                <a:latin typeface="Bookman Old Style" pitchFamily="18" charset="0"/>
              </a:rPr>
              <a:t>х</a:t>
            </a:r>
            <a:r>
              <a:rPr lang="ru-RU" dirty="0" smtClean="0">
                <a:latin typeface="Bookman Old Style" pitchFamily="18" charset="0"/>
              </a:rPr>
              <a:t>² - 7х +13)² – (</a:t>
            </a:r>
            <a:r>
              <a:rPr lang="ru-RU" dirty="0" err="1" smtClean="0">
                <a:latin typeface="Bookman Old Style" pitchFamily="18" charset="0"/>
              </a:rPr>
              <a:t>х</a:t>
            </a:r>
            <a:r>
              <a:rPr lang="ru-RU" dirty="0" smtClean="0">
                <a:latin typeface="Bookman Old Style" pitchFamily="18" charset="0"/>
              </a:rPr>
              <a:t> - 3) (</a:t>
            </a:r>
            <a:r>
              <a:rPr lang="ru-RU" dirty="0" err="1" smtClean="0">
                <a:latin typeface="Bookman Old Style" pitchFamily="18" charset="0"/>
              </a:rPr>
              <a:t>х</a:t>
            </a:r>
            <a:r>
              <a:rPr lang="ru-RU" dirty="0" smtClean="0">
                <a:latin typeface="Bookman Old Style" pitchFamily="18" charset="0"/>
              </a:rPr>
              <a:t> - 4) = 1.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ru-RU" sz="1700" b="1" i="0" u="sng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18435" name="Object 7"/>
          <p:cNvGraphicFramePr>
            <a:graphicFrameLocks noChangeAspect="1"/>
          </p:cNvGraphicFramePr>
          <p:nvPr/>
        </p:nvGraphicFramePr>
        <p:xfrm>
          <a:off x="2000232" y="2571744"/>
          <a:ext cx="3049588" cy="955675"/>
        </p:xfrm>
        <a:graphic>
          <a:graphicData uri="http://schemas.openxmlformats.org/presentationml/2006/ole">
            <p:oleObj spid="_x0000_s24580" name="Формула" r:id="rId5" imgW="1765300" imgH="419100" progId="">
              <p:embed/>
            </p:oleObj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Прямоугольник 21">
            <a:hlinkClick r:id="rId6" action="ppaction://hlinksldjump"/>
          </p:cNvPr>
          <p:cNvSpPr/>
          <p:nvPr/>
        </p:nvSpPr>
        <p:spPr>
          <a:xfrm>
            <a:off x="7000892" y="1071546"/>
            <a:ext cx="1643074" cy="35719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1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24" name="Прямоугольник 23">
            <a:hlinkClick r:id="rId7" action="ppaction://hlinksldjump"/>
          </p:cNvPr>
          <p:cNvSpPr/>
          <p:nvPr/>
        </p:nvSpPr>
        <p:spPr>
          <a:xfrm>
            <a:off x="7000892" y="2714620"/>
            <a:ext cx="1643074" cy="35719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1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25" name="Прямоугольник 24">
            <a:hlinkClick r:id="rId8" action="ppaction://hlinksldjump"/>
          </p:cNvPr>
          <p:cNvSpPr/>
          <p:nvPr/>
        </p:nvSpPr>
        <p:spPr>
          <a:xfrm>
            <a:off x="7072330" y="4357694"/>
            <a:ext cx="1643074" cy="35719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1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26" name="Прямоугольник 25">
            <a:hlinkClick r:id="rId9" action="ppaction://hlinksldjump"/>
          </p:cNvPr>
          <p:cNvSpPr/>
          <p:nvPr/>
        </p:nvSpPr>
        <p:spPr>
          <a:xfrm>
            <a:off x="7072330" y="5214950"/>
            <a:ext cx="1643074" cy="35719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1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929322" y="3571876"/>
            <a:ext cx="2143140" cy="35719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В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29" name="Управляющая кнопка: в конец 28">
            <a:hlinkClick r:id="rId10" action="ppaction://hlinksldjump" highlightClick="1"/>
          </p:cNvPr>
          <p:cNvSpPr/>
          <p:nvPr/>
        </p:nvSpPr>
        <p:spPr>
          <a:xfrm>
            <a:off x="8001024" y="5857892"/>
            <a:ext cx="785818" cy="428628"/>
          </a:xfrm>
          <a:prstGeom prst="actionButtonEn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>
            <a:hlinkClick r:id="rId11" action="ppaction://hlinksldjump"/>
          </p:cNvPr>
          <p:cNvSpPr/>
          <p:nvPr/>
        </p:nvSpPr>
        <p:spPr>
          <a:xfrm>
            <a:off x="7000892" y="2000240"/>
            <a:ext cx="1643074" cy="35719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1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857364"/>
            <a:ext cx="6286544" cy="11430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№1. Укажите отрицательный корень уравнения 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 5х² + 7 (</a:t>
            </a:r>
            <a:r>
              <a:rPr lang="ru-RU" sz="2000" b="1" dirty="0" err="1" smtClean="0">
                <a:latin typeface="Bookman Old Style" pitchFamily="18" charset="0"/>
              </a:rPr>
              <a:t>х</a:t>
            </a:r>
            <a:r>
              <a:rPr lang="ru-RU" sz="2000" b="1" dirty="0" smtClean="0">
                <a:latin typeface="Bookman Old Style" pitchFamily="18" charset="0"/>
              </a:rPr>
              <a:t> - 2) = 4х² - 14. 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/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i="1" dirty="0" smtClean="0">
                <a:latin typeface="Bookman Old Style" pitchFamily="18" charset="0"/>
              </a:rPr>
              <a:t>Ответ: </a:t>
            </a:r>
            <a:r>
              <a:rPr lang="ru-RU" sz="2000" b="1" i="1" dirty="0" err="1" smtClean="0">
                <a:latin typeface="Bookman Old Style" pitchFamily="18" charset="0"/>
              </a:rPr>
              <a:t>х</a:t>
            </a:r>
            <a:r>
              <a:rPr lang="ru-RU" sz="2000" b="1" i="1" dirty="0" smtClean="0">
                <a:latin typeface="Bookman Old Style" pitchFamily="18" charset="0"/>
              </a:rPr>
              <a:t> = -7.</a:t>
            </a:r>
            <a:endParaRPr lang="ru-RU" sz="2000" b="1" i="1" dirty="0"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642918"/>
            <a:ext cx="4286280" cy="57150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428628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А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4" name="Управляющая кнопка: документ 13">
            <a:hlinkClick r:id="" action="ppaction://hlinkshowjump?jump=nextslide" highlightClick="1"/>
          </p:cNvPr>
          <p:cNvSpPr/>
          <p:nvPr/>
        </p:nvSpPr>
        <p:spPr>
          <a:xfrm>
            <a:off x="7500958" y="2714620"/>
            <a:ext cx="500066" cy="571504"/>
          </a:xfrm>
          <a:prstGeom prst="actionButtonDocumen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возврат 14">
            <a:hlinkClick r:id="rId3" action="ppaction://hlinksldjump" highlightClick="1"/>
          </p:cNvPr>
          <p:cNvSpPr/>
          <p:nvPr/>
        </p:nvSpPr>
        <p:spPr>
          <a:xfrm>
            <a:off x="6215074" y="3857628"/>
            <a:ext cx="642942" cy="500066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14620"/>
            <a:ext cx="628654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№1. Укажите отрицательный корень уравнения 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 5х² + 7 (</a:t>
            </a:r>
            <a:r>
              <a:rPr lang="ru-RU" sz="2000" b="1" dirty="0" err="1" smtClean="0">
                <a:latin typeface="Bookman Old Style" pitchFamily="18" charset="0"/>
              </a:rPr>
              <a:t>х</a:t>
            </a:r>
            <a:r>
              <a:rPr lang="ru-RU" sz="2000" b="1" dirty="0" smtClean="0">
                <a:latin typeface="Bookman Old Style" pitchFamily="18" charset="0"/>
              </a:rPr>
              <a:t> - 2) = 4х² - 14. 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/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Решение: </a:t>
            </a:r>
            <a:r>
              <a:rPr lang="ru-RU" sz="1800" b="1" dirty="0" smtClean="0">
                <a:latin typeface="Bookman Old Style" pitchFamily="18" charset="0"/>
              </a:rPr>
              <a:t>5х² + 7 (</a:t>
            </a:r>
            <a:r>
              <a:rPr lang="ru-RU" sz="1800" b="1" dirty="0" err="1" smtClean="0">
                <a:latin typeface="Bookman Old Style" pitchFamily="18" charset="0"/>
              </a:rPr>
              <a:t>х</a:t>
            </a:r>
            <a:r>
              <a:rPr lang="ru-RU" sz="1800" b="1" dirty="0" smtClean="0">
                <a:latin typeface="Bookman Old Style" pitchFamily="18" charset="0"/>
              </a:rPr>
              <a:t> - 2) = 4х² - 14,</a:t>
            </a:r>
            <a:br>
              <a:rPr lang="ru-RU" sz="1800" b="1" dirty="0" smtClean="0">
                <a:latin typeface="Bookman Old Style" pitchFamily="18" charset="0"/>
              </a:rPr>
            </a:br>
            <a:r>
              <a:rPr lang="ru-RU" sz="1800" b="1" dirty="0" smtClean="0">
                <a:latin typeface="Bookman Old Style" pitchFamily="18" charset="0"/>
              </a:rPr>
              <a:t>          5х² + 7х -14 = 4х² - 14,</a:t>
            </a:r>
            <a:br>
              <a:rPr lang="ru-RU" sz="1800" b="1" dirty="0" smtClean="0">
                <a:latin typeface="Bookman Old Style" pitchFamily="18" charset="0"/>
              </a:rPr>
            </a:br>
            <a:r>
              <a:rPr lang="ru-RU" sz="1800" b="1" dirty="0" smtClean="0">
                <a:latin typeface="Bookman Old Style" pitchFamily="18" charset="0"/>
              </a:rPr>
              <a:t>          5х² - 4х²  + 7х  -14 + 14 =0,</a:t>
            </a:r>
            <a:br>
              <a:rPr lang="ru-RU" sz="1800" b="1" dirty="0" smtClean="0">
                <a:latin typeface="Bookman Old Style" pitchFamily="18" charset="0"/>
              </a:rPr>
            </a:br>
            <a:r>
              <a:rPr lang="ru-RU" sz="1800" b="1" dirty="0" smtClean="0">
                <a:latin typeface="Bookman Old Style" pitchFamily="18" charset="0"/>
              </a:rPr>
              <a:t>           </a:t>
            </a:r>
            <a:r>
              <a:rPr lang="ru-RU" sz="1800" b="1" dirty="0" err="1" smtClean="0">
                <a:latin typeface="Bookman Old Style" pitchFamily="18" charset="0"/>
              </a:rPr>
              <a:t>х</a:t>
            </a:r>
            <a:r>
              <a:rPr lang="ru-RU" sz="1800" b="1" dirty="0" smtClean="0">
                <a:latin typeface="Bookman Old Style" pitchFamily="18" charset="0"/>
              </a:rPr>
              <a:t>² + 7х = 0,</a:t>
            </a:r>
            <a:br>
              <a:rPr lang="ru-RU" sz="1800" b="1" dirty="0" smtClean="0">
                <a:latin typeface="Bookman Old Style" pitchFamily="18" charset="0"/>
              </a:rPr>
            </a:br>
            <a:r>
              <a:rPr lang="ru-RU" sz="1800" b="1" dirty="0" smtClean="0">
                <a:latin typeface="Bookman Old Style" pitchFamily="18" charset="0"/>
              </a:rPr>
              <a:t>           </a:t>
            </a:r>
            <a:r>
              <a:rPr lang="ru-RU" sz="1800" b="1" dirty="0" err="1" smtClean="0">
                <a:latin typeface="Bookman Old Style" pitchFamily="18" charset="0"/>
              </a:rPr>
              <a:t>х</a:t>
            </a:r>
            <a:r>
              <a:rPr lang="ru-RU" sz="1800" b="1" dirty="0" smtClean="0">
                <a:latin typeface="Bookman Old Style" pitchFamily="18" charset="0"/>
              </a:rPr>
              <a:t>(</a:t>
            </a:r>
            <a:r>
              <a:rPr lang="ru-RU" sz="1800" b="1" dirty="0" err="1" smtClean="0">
                <a:latin typeface="Bookman Old Style" pitchFamily="18" charset="0"/>
              </a:rPr>
              <a:t>х</a:t>
            </a:r>
            <a:r>
              <a:rPr lang="ru-RU" sz="1800" b="1" dirty="0" smtClean="0">
                <a:latin typeface="Bookman Old Style" pitchFamily="18" charset="0"/>
              </a:rPr>
              <a:t> + 7) = 0,</a:t>
            </a:r>
            <a:br>
              <a:rPr lang="ru-RU" sz="1800" b="1" dirty="0" smtClean="0">
                <a:latin typeface="Bookman Old Style" pitchFamily="18" charset="0"/>
              </a:rPr>
            </a:br>
            <a:r>
              <a:rPr lang="ru-RU" sz="1800" b="1" dirty="0" smtClean="0">
                <a:latin typeface="Bookman Old Style" pitchFamily="18" charset="0"/>
              </a:rPr>
              <a:t>           </a:t>
            </a:r>
            <a:r>
              <a:rPr lang="ru-RU" sz="1800" b="1" dirty="0" err="1" smtClean="0">
                <a:latin typeface="Bookman Old Style" pitchFamily="18" charset="0"/>
              </a:rPr>
              <a:t>х</a:t>
            </a:r>
            <a:r>
              <a:rPr lang="ru-RU" sz="1800" b="1" dirty="0" smtClean="0">
                <a:latin typeface="Bookman Old Style" pitchFamily="18" charset="0"/>
              </a:rPr>
              <a:t> = 0 или  </a:t>
            </a:r>
            <a:r>
              <a:rPr lang="ru-RU" sz="1800" b="1" dirty="0" err="1" smtClean="0">
                <a:latin typeface="Bookman Old Style" pitchFamily="18" charset="0"/>
              </a:rPr>
              <a:t>х</a:t>
            </a:r>
            <a:r>
              <a:rPr lang="ru-RU" sz="1800" b="1" dirty="0" smtClean="0">
                <a:latin typeface="Bookman Old Style" pitchFamily="18" charset="0"/>
              </a:rPr>
              <a:t> + 7 = 0,</a:t>
            </a:r>
            <a:br>
              <a:rPr lang="ru-RU" sz="1800" b="1" dirty="0" smtClean="0">
                <a:latin typeface="Bookman Old Style" pitchFamily="18" charset="0"/>
              </a:rPr>
            </a:br>
            <a:r>
              <a:rPr lang="ru-RU" sz="1800" b="1" dirty="0" smtClean="0">
                <a:latin typeface="Bookman Old Style" pitchFamily="18" charset="0"/>
              </a:rPr>
              <a:t>                            </a:t>
            </a:r>
            <a:r>
              <a:rPr lang="ru-RU" sz="1800" b="1" dirty="0" err="1" smtClean="0">
                <a:latin typeface="Bookman Old Style" pitchFamily="18" charset="0"/>
              </a:rPr>
              <a:t>х</a:t>
            </a:r>
            <a:r>
              <a:rPr lang="ru-RU" sz="1800" b="1" dirty="0" smtClean="0">
                <a:latin typeface="Bookman Old Style" pitchFamily="18" charset="0"/>
              </a:rPr>
              <a:t> = - 7.</a:t>
            </a:r>
            <a:br>
              <a:rPr lang="ru-RU" sz="18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/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i="1" dirty="0" smtClean="0">
                <a:latin typeface="Bookman Old Style" pitchFamily="18" charset="0"/>
              </a:rPr>
              <a:t>Ответ: </a:t>
            </a:r>
            <a:r>
              <a:rPr lang="ru-RU" sz="2000" b="1" i="1" dirty="0" err="1" smtClean="0">
                <a:latin typeface="Bookman Old Style" pitchFamily="18" charset="0"/>
              </a:rPr>
              <a:t>х</a:t>
            </a:r>
            <a:r>
              <a:rPr lang="ru-RU" sz="2000" b="1" i="1" dirty="0" smtClean="0">
                <a:latin typeface="Bookman Old Style" pitchFamily="18" charset="0"/>
              </a:rPr>
              <a:t> = -7.</a:t>
            </a:r>
            <a:endParaRPr lang="ru-RU" sz="2000" b="1" i="1" dirty="0"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642918"/>
            <a:ext cx="4286280" cy="57150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428628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А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5" name="Управляющая кнопка: возврат 14">
            <a:hlinkClick r:id="rId3" action="ppaction://hlinksldjump" highlightClick="1"/>
          </p:cNvPr>
          <p:cNvSpPr/>
          <p:nvPr/>
        </p:nvSpPr>
        <p:spPr>
          <a:xfrm>
            <a:off x="6786578" y="3857628"/>
            <a:ext cx="642942" cy="500066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57422" y="642918"/>
            <a:ext cx="4286280" cy="57150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428628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А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4" name="Управляющая кнопка: документ 13">
            <a:hlinkClick r:id="" action="ppaction://hlinkshowjump?jump=nextslide" highlightClick="1"/>
          </p:cNvPr>
          <p:cNvSpPr/>
          <p:nvPr/>
        </p:nvSpPr>
        <p:spPr>
          <a:xfrm>
            <a:off x="7500958" y="2714620"/>
            <a:ext cx="500066" cy="571504"/>
          </a:xfrm>
          <a:prstGeom prst="actionButtonDocumen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возврат 14">
            <a:hlinkClick r:id="rId3" action="ppaction://hlinksldjump" highlightClick="1"/>
          </p:cNvPr>
          <p:cNvSpPr/>
          <p:nvPr/>
        </p:nvSpPr>
        <p:spPr>
          <a:xfrm>
            <a:off x="6215074" y="3857628"/>
            <a:ext cx="642942" cy="500066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71538" y="228599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Bookman Old Style" pitchFamily="18" charset="0"/>
              </a:rPr>
              <a:t>№2. </a:t>
            </a:r>
            <a:br>
              <a:rPr lang="ru-RU" b="1" dirty="0" smtClean="0">
                <a:latin typeface="Bookman Old Style" pitchFamily="18" charset="0"/>
              </a:rPr>
            </a:br>
            <a:r>
              <a:rPr lang="ru-RU" b="1" dirty="0" smtClean="0">
                <a:latin typeface="Bookman Old Style" pitchFamily="18" charset="0"/>
              </a:rPr>
              <a:t>       </a:t>
            </a:r>
            <a:r>
              <a:rPr kumimoji="1" lang="ru-RU" b="1" kern="0" dirty="0" smtClean="0">
                <a:latin typeface="Bookman Old Style" pitchFamily="18" charset="0"/>
              </a:rPr>
              <a:t>2(11+2,5х)=12-6(х+2) </a:t>
            </a:r>
            <a:r>
              <a:rPr lang="ru-RU" b="1" dirty="0" smtClean="0">
                <a:latin typeface="Bookman Old Style" pitchFamily="18" charset="0"/>
              </a:rPr>
              <a:t/>
            </a:r>
            <a:br>
              <a:rPr lang="ru-RU" b="1" dirty="0" smtClean="0">
                <a:latin typeface="Bookman Old Style" pitchFamily="18" charset="0"/>
              </a:rPr>
            </a:br>
            <a:r>
              <a:rPr lang="ru-RU" b="1" dirty="0" smtClean="0">
                <a:latin typeface="Bookman Old Style" pitchFamily="18" charset="0"/>
              </a:rPr>
              <a:t/>
            </a:r>
            <a:br>
              <a:rPr lang="ru-RU" b="1" dirty="0" smtClean="0">
                <a:latin typeface="Bookman Old Style" pitchFamily="18" charset="0"/>
              </a:rPr>
            </a:br>
            <a:r>
              <a:rPr lang="ru-RU" b="1" i="1" dirty="0" smtClean="0">
                <a:latin typeface="Bookman Old Style" pitchFamily="18" charset="0"/>
              </a:rPr>
              <a:t>Ответ: </a:t>
            </a:r>
            <a:r>
              <a:rPr lang="ru-RU" b="1" i="1" dirty="0" err="1" smtClean="0">
                <a:latin typeface="Bookman Old Style" pitchFamily="18" charset="0"/>
              </a:rPr>
              <a:t>х</a:t>
            </a:r>
            <a:r>
              <a:rPr lang="ru-RU" b="1" i="1" dirty="0" smtClean="0">
                <a:latin typeface="Bookman Old Style" pitchFamily="18" charset="0"/>
              </a:rPr>
              <a:t> = -2.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857364"/>
            <a:ext cx="4643470" cy="2714644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№2. 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      </a:t>
            </a:r>
            <a:r>
              <a:rPr kumimoji="1" lang="ru-RU" sz="2000" b="1" kern="0" dirty="0" smtClean="0">
                <a:latin typeface="Bookman Old Style" pitchFamily="18" charset="0"/>
              </a:rPr>
              <a:t>2(11+2,5х)=12-6(х+2) </a:t>
            </a:r>
            <a:br>
              <a:rPr kumimoji="1" lang="ru-RU" sz="2000" b="1" kern="0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      </a:t>
            </a:r>
            <a:r>
              <a:rPr lang="ru-RU" sz="2000" b="1" i="1" dirty="0" smtClean="0">
                <a:latin typeface="Bookman Old Style" pitchFamily="18" charset="0"/>
              </a:rPr>
              <a:t>Решение: </a:t>
            </a:r>
            <a:r>
              <a:rPr lang="ru-RU" sz="2000" b="1" dirty="0" smtClean="0">
                <a:latin typeface="Bookman Old Style" pitchFamily="18" charset="0"/>
              </a:rPr>
              <a:t/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      22 + 5х = 12 – 6х – 12,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      5х + 6х = 12 – 12 – 22,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      11х = -22,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      </a:t>
            </a:r>
            <a:r>
              <a:rPr lang="ru-RU" sz="2000" b="1" dirty="0" err="1" smtClean="0">
                <a:latin typeface="Bookman Old Style" pitchFamily="18" charset="0"/>
              </a:rPr>
              <a:t>х</a:t>
            </a:r>
            <a:r>
              <a:rPr lang="ru-RU" sz="2000" b="1" dirty="0" smtClean="0">
                <a:latin typeface="Bookman Old Style" pitchFamily="18" charset="0"/>
              </a:rPr>
              <a:t> = -2.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/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      </a:t>
            </a:r>
            <a:r>
              <a:rPr lang="ru-RU" sz="2000" b="1" i="1" dirty="0" smtClean="0">
                <a:latin typeface="Bookman Old Style" pitchFamily="18" charset="0"/>
              </a:rPr>
              <a:t>Ответ: </a:t>
            </a:r>
            <a:r>
              <a:rPr lang="ru-RU" sz="2000" b="1" i="1" dirty="0" err="1" smtClean="0">
                <a:latin typeface="Bookman Old Style" pitchFamily="18" charset="0"/>
              </a:rPr>
              <a:t>х=</a:t>
            </a:r>
            <a:r>
              <a:rPr lang="ru-RU" sz="2000" b="1" i="1" dirty="0" smtClean="0">
                <a:latin typeface="Bookman Old Style" pitchFamily="18" charset="0"/>
              </a:rPr>
              <a:t> -2.</a:t>
            </a:r>
            <a:endParaRPr lang="ru-RU" sz="2000" b="1" i="1" dirty="0"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642918"/>
            <a:ext cx="4286280" cy="57150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428628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А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5" name="Управляющая кнопка: возврат 14">
            <a:hlinkClick r:id="rId3" action="ppaction://hlinksldjump" highlightClick="1"/>
          </p:cNvPr>
          <p:cNvSpPr/>
          <p:nvPr/>
        </p:nvSpPr>
        <p:spPr>
          <a:xfrm>
            <a:off x="6215074" y="3857628"/>
            <a:ext cx="642942" cy="500066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857364"/>
            <a:ext cx="464347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800" b="1" dirty="0" smtClean="0">
                <a:latin typeface="Bookman Old Style" pitchFamily="18" charset="0"/>
              </a:rPr>
              <a:t/>
            </a:r>
            <a:br>
              <a:rPr lang="ru-RU" sz="28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>№3.   </a:t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/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dirty="0" smtClean="0">
                <a:latin typeface="Bookman Old Style" pitchFamily="18" charset="0"/>
              </a:rPr>
              <a:t/>
            </a:r>
            <a:br>
              <a:rPr lang="ru-RU" sz="2000" b="1" dirty="0" smtClean="0">
                <a:latin typeface="Bookman Old Style" pitchFamily="18" charset="0"/>
              </a:rPr>
            </a:br>
            <a:r>
              <a:rPr lang="ru-RU" sz="2000" b="1" i="1" dirty="0" smtClean="0">
                <a:latin typeface="Bookman Old Style" pitchFamily="18" charset="0"/>
              </a:rPr>
              <a:t>Ответ: -3.</a:t>
            </a:r>
            <a:endParaRPr lang="ru-RU" sz="2000" b="1" i="1" dirty="0"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642918"/>
            <a:ext cx="4286280" cy="57150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428628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А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4" name="Управляющая кнопка: документ 13">
            <a:hlinkClick r:id="rId4" action="ppaction://hlinksldjump" highlightClick="1"/>
          </p:cNvPr>
          <p:cNvSpPr/>
          <p:nvPr/>
        </p:nvSpPr>
        <p:spPr>
          <a:xfrm>
            <a:off x="5000628" y="2357430"/>
            <a:ext cx="500066" cy="571504"/>
          </a:xfrm>
          <a:prstGeom prst="actionButtonDocumen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возврат 14">
            <a:hlinkClick r:id="rId5" action="ppaction://hlinksldjump" highlightClick="1"/>
          </p:cNvPr>
          <p:cNvSpPr/>
          <p:nvPr/>
        </p:nvSpPr>
        <p:spPr>
          <a:xfrm>
            <a:off x="6215074" y="3857628"/>
            <a:ext cx="642942" cy="500066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1202" name="Object 7"/>
          <p:cNvGraphicFramePr>
            <a:graphicFrameLocks noChangeAspect="1"/>
          </p:cNvGraphicFramePr>
          <p:nvPr/>
        </p:nvGraphicFramePr>
        <p:xfrm>
          <a:off x="1643042" y="2071678"/>
          <a:ext cx="3049588" cy="955675"/>
        </p:xfrm>
        <a:graphic>
          <a:graphicData uri="http://schemas.openxmlformats.org/presentationml/2006/ole">
            <p:oleObj spid="_x0000_s23555" name="Формула" r:id="rId6" imgW="1765300" imgH="4191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Bookman Old Style" pitchFamily="18" charset="0"/>
              </a:rPr>
              <a:t>  </a:t>
            </a:r>
            <a:endParaRPr lang="ru-RU" sz="18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428604"/>
            <a:ext cx="4286280" cy="57150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285728"/>
            <a:ext cx="900118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2000" dirty="0" smtClean="0">
                <a:latin typeface="Bookman Old Style" pitchFamily="18" charset="0"/>
              </a:rPr>
              <a:t>№3.  </a:t>
            </a:r>
          </a:p>
          <a:p>
            <a:endParaRPr lang="ru-RU" sz="2000" dirty="0" smtClean="0">
              <a:latin typeface="Bookman Old Style" pitchFamily="18" charset="0"/>
            </a:endParaRPr>
          </a:p>
          <a:p>
            <a:r>
              <a:rPr lang="ru-RU" sz="2000" dirty="0" smtClean="0">
                <a:latin typeface="Bookman Old Style" pitchFamily="18" charset="0"/>
              </a:rPr>
              <a:t> </a:t>
            </a:r>
          </a:p>
          <a:p>
            <a:r>
              <a:rPr lang="ru-RU" sz="2000" dirty="0" smtClean="0">
                <a:latin typeface="Bookman Old Style" pitchFamily="18" charset="0"/>
              </a:rPr>
              <a:t>Решение:      </a:t>
            </a:r>
            <a:r>
              <a:rPr lang="ru-RU" sz="2000" dirty="0" smtClean="0">
                <a:latin typeface="Century"/>
              </a:rPr>
              <a:t>       </a:t>
            </a:r>
            <a:r>
              <a:rPr lang="ru-RU" sz="2000" dirty="0" smtClean="0">
                <a:latin typeface="Bookman Old Style" pitchFamily="18" charset="0"/>
              </a:rPr>
              <a:t>    </a:t>
            </a:r>
          </a:p>
          <a:p>
            <a:r>
              <a:rPr lang="ru-RU" sz="2000" dirty="0" smtClean="0">
                <a:latin typeface="Bookman Old Style" pitchFamily="18" charset="0"/>
              </a:rPr>
              <a:t>    ОЗ: (х-1)(х+2)</a:t>
            </a:r>
          </a:p>
          <a:p>
            <a:r>
              <a:rPr lang="ru-RU" sz="2000" dirty="0" smtClean="0">
                <a:latin typeface="Bookman Old Style" pitchFamily="18" charset="0"/>
              </a:rPr>
              <a:t>     3х(</a:t>
            </a:r>
            <a:r>
              <a:rPr lang="ru-RU" sz="2000" dirty="0" err="1" smtClean="0">
                <a:latin typeface="Bookman Old Style" pitchFamily="18" charset="0"/>
              </a:rPr>
              <a:t>х</a:t>
            </a:r>
            <a:r>
              <a:rPr lang="ru-RU" sz="2000" dirty="0" smtClean="0">
                <a:latin typeface="Bookman Old Style" pitchFamily="18" charset="0"/>
              </a:rPr>
              <a:t> + 2) – 2х(</a:t>
            </a:r>
            <a:r>
              <a:rPr lang="ru-RU" sz="2000" dirty="0" err="1" smtClean="0">
                <a:latin typeface="Bookman Old Style" pitchFamily="18" charset="0"/>
              </a:rPr>
              <a:t>х</a:t>
            </a:r>
            <a:r>
              <a:rPr lang="ru-RU" sz="2000" dirty="0" smtClean="0">
                <a:latin typeface="Bookman Old Style" pitchFamily="18" charset="0"/>
              </a:rPr>
              <a:t> - 1)= 3х – 6,</a:t>
            </a:r>
          </a:p>
          <a:p>
            <a:r>
              <a:rPr lang="ru-RU" sz="2000" dirty="0" smtClean="0">
                <a:latin typeface="Bookman Old Style" pitchFamily="18" charset="0"/>
              </a:rPr>
              <a:t>      3х</a:t>
            </a:r>
            <a:r>
              <a:rPr lang="ru-RU" sz="2000" dirty="0" smtClean="0">
                <a:latin typeface="Calibri"/>
              </a:rPr>
              <a:t>²</a:t>
            </a:r>
            <a:r>
              <a:rPr lang="ru-RU" sz="2000" dirty="0" smtClean="0">
                <a:latin typeface="Bookman Old Style" pitchFamily="18" charset="0"/>
              </a:rPr>
              <a:t> + 6х – 2х² + 2х -3х + 6 =0,</a:t>
            </a:r>
          </a:p>
          <a:p>
            <a:r>
              <a:rPr lang="ru-RU" sz="2000" dirty="0" smtClean="0">
                <a:latin typeface="Bookman Old Style" pitchFamily="18" charset="0"/>
              </a:rPr>
              <a:t>      </a:t>
            </a:r>
            <a:r>
              <a:rPr lang="ru-RU" sz="2000" dirty="0" err="1" smtClean="0">
                <a:latin typeface="Bookman Old Style" pitchFamily="18" charset="0"/>
              </a:rPr>
              <a:t>х</a:t>
            </a:r>
            <a:r>
              <a:rPr lang="ru-RU" sz="2000" dirty="0" smtClean="0">
                <a:latin typeface="Calibri"/>
              </a:rPr>
              <a:t>²</a:t>
            </a:r>
            <a:r>
              <a:rPr lang="ru-RU" sz="2000" dirty="0" smtClean="0">
                <a:latin typeface="Bookman Old Style" pitchFamily="18" charset="0"/>
              </a:rPr>
              <a:t> + 5х + 6 =0</a:t>
            </a:r>
          </a:p>
          <a:p>
            <a:r>
              <a:rPr lang="ru-RU" sz="2000" dirty="0" smtClean="0">
                <a:latin typeface="Bookman Old Style" pitchFamily="18" charset="0"/>
              </a:rPr>
              <a:t>      </a:t>
            </a:r>
            <a:r>
              <a:rPr lang="en-US" sz="2000" dirty="0" smtClean="0">
                <a:latin typeface="Bookman Old Style" pitchFamily="18" charset="0"/>
              </a:rPr>
              <a:t>D</a:t>
            </a:r>
            <a:r>
              <a:rPr lang="ru-RU" sz="2000" dirty="0" smtClean="0">
                <a:latin typeface="Bookman Old Style" pitchFamily="18" charset="0"/>
              </a:rPr>
              <a:t>= 5</a:t>
            </a:r>
            <a:r>
              <a:rPr lang="ru-RU" sz="2000" dirty="0" smtClean="0">
                <a:latin typeface="Calibri"/>
              </a:rPr>
              <a:t>²</a:t>
            </a:r>
            <a:r>
              <a:rPr lang="ru-RU" sz="2000" dirty="0" smtClean="0">
                <a:latin typeface="Bookman Old Style" pitchFamily="18" charset="0"/>
              </a:rPr>
              <a:t> -4</a:t>
            </a:r>
            <a:r>
              <a:rPr lang="ru-RU" sz="2000" dirty="0" smtClean="0">
                <a:latin typeface="Calibri"/>
              </a:rPr>
              <a:t>∙</a:t>
            </a:r>
            <a:r>
              <a:rPr lang="ru-RU" sz="2000" dirty="0" smtClean="0">
                <a:latin typeface="Bookman Old Style" pitchFamily="18" charset="0"/>
              </a:rPr>
              <a:t>6 = 1&gt;0, 2 корня.</a:t>
            </a:r>
          </a:p>
          <a:p>
            <a:r>
              <a:rPr lang="ru-RU" sz="2000" dirty="0" smtClean="0">
                <a:latin typeface="Bookman Old Style" pitchFamily="18" charset="0"/>
              </a:rPr>
              <a:t>       </a:t>
            </a:r>
            <a:r>
              <a:rPr lang="ru-RU" sz="2000" dirty="0" err="1" smtClean="0">
                <a:latin typeface="Bookman Old Style" pitchFamily="18" charset="0"/>
              </a:rPr>
              <a:t>х₁=</a:t>
            </a:r>
            <a:r>
              <a:rPr lang="ru-RU" sz="2000" dirty="0" smtClean="0">
                <a:latin typeface="Bookman Old Style" pitchFamily="18" charset="0"/>
              </a:rPr>
              <a:t>         = -3,</a:t>
            </a:r>
          </a:p>
          <a:p>
            <a:r>
              <a:rPr lang="ru-RU" sz="2000" dirty="0" smtClean="0">
                <a:latin typeface="Bookman Old Style" pitchFamily="18" charset="0"/>
              </a:rPr>
              <a:t> </a:t>
            </a:r>
          </a:p>
          <a:p>
            <a:r>
              <a:rPr lang="ru-RU" sz="2000" dirty="0" smtClean="0">
                <a:latin typeface="Bookman Old Style" pitchFamily="18" charset="0"/>
              </a:rPr>
              <a:t>       </a:t>
            </a:r>
            <a:r>
              <a:rPr lang="ru-RU" sz="2000" dirty="0" err="1" smtClean="0">
                <a:latin typeface="Bookman Old Style" pitchFamily="18" charset="0"/>
              </a:rPr>
              <a:t>х₂=</a:t>
            </a:r>
            <a:r>
              <a:rPr lang="ru-RU" sz="2000" dirty="0" smtClean="0">
                <a:latin typeface="Bookman Old Style" pitchFamily="18" charset="0"/>
              </a:rPr>
              <a:t>          = -2.           </a:t>
            </a:r>
          </a:p>
          <a:p>
            <a:r>
              <a:rPr lang="ru-RU" sz="2000" dirty="0" smtClean="0">
                <a:latin typeface="Bookman Old Style" pitchFamily="18" charset="0"/>
              </a:rPr>
              <a:t>Если </a:t>
            </a:r>
            <a:r>
              <a:rPr lang="ru-RU" sz="2000" dirty="0" err="1" smtClean="0">
                <a:latin typeface="Bookman Old Style" pitchFamily="18" charset="0"/>
              </a:rPr>
              <a:t>х₁=</a:t>
            </a:r>
            <a:r>
              <a:rPr lang="ru-RU" sz="2000" dirty="0" smtClean="0">
                <a:latin typeface="Bookman Old Style" pitchFamily="18" charset="0"/>
              </a:rPr>
              <a:t> -3, (-3-1)(-3 + 2) = 4</a:t>
            </a:r>
            <a:r>
              <a:rPr lang="ru-RU" sz="2000" dirty="0" smtClean="0">
                <a:latin typeface="Century"/>
              </a:rPr>
              <a:t>≠0, значит</a:t>
            </a:r>
            <a:r>
              <a:rPr lang="ru-RU" sz="2000" dirty="0" smtClean="0">
                <a:latin typeface="Bookman Old Style" pitchFamily="18" charset="0"/>
              </a:rPr>
              <a:t> </a:t>
            </a:r>
            <a:r>
              <a:rPr lang="ru-RU" sz="2000" dirty="0" err="1" smtClean="0">
                <a:latin typeface="Bookman Old Style" pitchFamily="18" charset="0"/>
              </a:rPr>
              <a:t>х₁=</a:t>
            </a:r>
            <a:r>
              <a:rPr lang="ru-RU" sz="2000" dirty="0" smtClean="0">
                <a:latin typeface="Bookman Old Style" pitchFamily="18" charset="0"/>
              </a:rPr>
              <a:t> -3 – корень уравнения.</a:t>
            </a:r>
            <a:r>
              <a:rPr lang="ru-RU" sz="2000" dirty="0" smtClean="0">
                <a:latin typeface="Century"/>
              </a:rPr>
              <a:t> </a:t>
            </a:r>
            <a:r>
              <a:rPr lang="ru-RU" sz="2000" dirty="0" smtClean="0">
                <a:latin typeface="Bookman Old Style" pitchFamily="18" charset="0"/>
              </a:rPr>
              <a:t> Если </a:t>
            </a:r>
            <a:r>
              <a:rPr lang="ru-RU" sz="2000" dirty="0" err="1" smtClean="0">
                <a:latin typeface="Bookman Old Style" pitchFamily="18" charset="0"/>
              </a:rPr>
              <a:t>х₂=</a:t>
            </a:r>
            <a:r>
              <a:rPr lang="ru-RU" sz="2000" dirty="0" smtClean="0">
                <a:latin typeface="Bookman Old Style" pitchFamily="18" charset="0"/>
              </a:rPr>
              <a:t> -2, (-2 + 1)(-2 + 2)=0, значит </a:t>
            </a:r>
            <a:r>
              <a:rPr lang="ru-RU" sz="2000" dirty="0" err="1" smtClean="0">
                <a:latin typeface="Bookman Old Style" pitchFamily="18" charset="0"/>
              </a:rPr>
              <a:t>х₂=</a:t>
            </a:r>
            <a:r>
              <a:rPr lang="ru-RU" sz="2000" dirty="0" smtClean="0">
                <a:latin typeface="Bookman Old Style" pitchFamily="18" charset="0"/>
              </a:rPr>
              <a:t> -2 не является корнем уравнения.</a:t>
            </a:r>
          </a:p>
          <a:p>
            <a:r>
              <a:rPr lang="ru-RU" sz="2000" dirty="0" smtClean="0">
                <a:latin typeface="Bookman Old Style" pitchFamily="18" charset="0"/>
              </a:rPr>
              <a:t>    Ответ : -3.</a:t>
            </a:r>
          </a:p>
          <a:p>
            <a:endParaRPr lang="ru-RU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428628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А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3" name="Управляющая кнопка: возврат 12">
            <a:hlinkClick r:id="rId4" action="ppaction://hlinksldjump" highlightClick="1"/>
          </p:cNvPr>
          <p:cNvSpPr/>
          <p:nvPr/>
        </p:nvSpPr>
        <p:spPr>
          <a:xfrm>
            <a:off x="7572396" y="5857892"/>
            <a:ext cx="642942" cy="500066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2226" name="Object 7"/>
          <p:cNvGraphicFramePr>
            <a:graphicFrameLocks noChangeAspect="1"/>
          </p:cNvGraphicFramePr>
          <p:nvPr/>
        </p:nvGraphicFramePr>
        <p:xfrm>
          <a:off x="1000100" y="1000108"/>
          <a:ext cx="3049587" cy="955675"/>
        </p:xfrm>
        <a:graphic>
          <a:graphicData uri="http://schemas.openxmlformats.org/presentationml/2006/ole">
            <p:oleObj spid="_x0000_s22531" name="Формула" r:id="rId5" imgW="1765300" imgH="419100" progId="">
              <p:embed/>
            </p:oleObj>
          </a:graphicData>
        </a:graphic>
      </p:graphicFrame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500166" y="3857628"/>
            <a:ext cx="571504" cy="457203"/>
          </a:xfrm>
          <a:prstGeom prst="rect">
            <a:avLst/>
          </a:prstGeom>
          <a:noFill/>
        </p:spPr>
      </p:pic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571604" y="4429132"/>
            <a:ext cx="571504" cy="457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Bookman Old Style" pitchFamily="18" charset="0"/>
              </a:rPr>
              <a:t>      №4.  </a:t>
            </a:r>
            <a:endParaRPr lang="ru-RU" sz="24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642918"/>
            <a:ext cx="4286280" cy="5000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1643050"/>
            <a:ext cx="29722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Bookman Old Style" pitchFamily="18" charset="0"/>
              </a:rPr>
              <a:t>Ответ :  -3; -2; 2.</a:t>
            </a:r>
          </a:p>
          <a:p>
            <a:endParaRPr lang="ru-RU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В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1" name="Управляющая кнопка: документ 10">
            <a:hlinkClick r:id="rId3" action="ppaction://hlinksldjump" highlightClick="1"/>
          </p:cNvPr>
          <p:cNvSpPr/>
          <p:nvPr/>
        </p:nvSpPr>
        <p:spPr>
          <a:xfrm>
            <a:off x="5572132" y="1714488"/>
            <a:ext cx="571504" cy="642942"/>
          </a:xfrm>
          <a:prstGeom prst="actionButton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возврат 13">
            <a:hlinkClick r:id="rId4" action="ppaction://hlinksldjump" highlightClick="1"/>
          </p:cNvPr>
          <p:cNvSpPr/>
          <p:nvPr/>
        </p:nvSpPr>
        <p:spPr>
          <a:xfrm>
            <a:off x="6429388" y="2857496"/>
            <a:ext cx="571504" cy="571504"/>
          </a:xfrm>
          <a:prstGeom prst="actionButtonRetur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Bookman Old Style" pitchFamily="18" charset="0"/>
              </a:rPr>
              <a:t>№4.  </a:t>
            </a:r>
            <a:endParaRPr lang="ru-RU" sz="18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642918"/>
            <a:ext cx="4286280" cy="5000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1643050"/>
            <a:ext cx="4395755" cy="36933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Решение: </a:t>
            </a:r>
          </a:p>
          <a:p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³ + 3х² - 4х – 12 = 0,</a:t>
            </a: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³ + 3х² ) – (4х + 12) = 0,</a:t>
            </a:r>
          </a:p>
          <a:p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²(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+ 3) – 4(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+ 3) = 0,</a:t>
            </a: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+ 3) (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² - 4) = 0,</a:t>
            </a:r>
          </a:p>
          <a:p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+ 3 = 0 или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² - 4 = 0,</a:t>
            </a:r>
          </a:p>
          <a:p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Calibri"/>
              </a:rPr>
              <a:t>₁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= -3             (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- 2)(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+ 2) = 0,</a:t>
            </a: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– 2 = 0 или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+ 2 = 0</a:t>
            </a: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Calibri"/>
              </a:rPr>
              <a:t>₂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= 2           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Calibri"/>
              </a:rPr>
              <a:t>₃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= - 2</a:t>
            </a: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Ответ :  -3; -2; 2.</a:t>
            </a:r>
          </a:p>
          <a:p>
            <a:endParaRPr lang="ru-RU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В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2" name="Управляющая кнопка: возврат 11">
            <a:hlinkClick r:id="rId3" action="ppaction://hlinksldjump" highlightClick="1"/>
          </p:cNvPr>
          <p:cNvSpPr/>
          <p:nvPr/>
        </p:nvSpPr>
        <p:spPr>
          <a:xfrm>
            <a:off x="571472" y="5786454"/>
            <a:ext cx="428628" cy="500066"/>
          </a:xfrm>
          <a:prstGeom prst="actionButtonRetur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Bookman Old Style" pitchFamily="18" charset="0"/>
              </a:rPr>
              <a:t>          </a:t>
            </a:r>
            <a:r>
              <a:rPr lang="ru-RU" sz="2400" b="1" dirty="0" smtClean="0">
                <a:solidFill>
                  <a:schemeClr val="bg1"/>
                </a:solidFill>
                <a:latin typeface="Bookman Old Style" pitchFamily="18" charset="0"/>
              </a:rPr>
              <a:t>№5.  </a:t>
            </a:r>
            <a:endParaRPr lang="ru-RU" sz="24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642918"/>
            <a:ext cx="4286280" cy="5000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1643050"/>
            <a:ext cx="2339102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Bookman Old Style" pitchFamily="18" charset="0"/>
              </a:rPr>
              <a:t>Ответ :  3; 4.</a:t>
            </a: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</a:p>
          <a:p>
            <a:endParaRPr lang="ru-RU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В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1" name="Управляющая кнопка: документ 10">
            <a:hlinkClick r:id="rId3" action="ppaction://hlinksldjump" highlightClick="1"/>
          </p:cNvPr>
          <p:cNvSpPr/>
          <p:nvPr/>
        </p:nvSpPr>
        <p:spPr>
          <a:xfrm>
            <a:off x="6357950" y="1714488"/>
            <a:ext cx="571504" cy="642942"/>
          </a:xfrm>
          <a:prstGeom prst="actionButton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возврат 12">
            <a:hlinkClick r:id="rId4" action="ppaction://hlinksldjump" highlightClick="1"/>
          </p:cNvPr>
          <p:cNvSpPr/>
          <p:nvPr/>
        </p:nvSpPr>
        <p:spPr>
          <a:xfrm>
            <a:off x="7286644" y="3000372"/>
            <a:ext cx="642942" cy="714380"/>
          </a:xfrm>
          <a:prstGeom prst="actionButtonRetur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 txBox="1"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428596" y="428604"/>
            <a:ext cx="8229600" cy="703282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0" cap="none" spc="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/>
                <a:uLnTx/>
                <a:uFillTx/>
                <a:latin typeface="Courier New"/>
                <a:ea typeface="+mj-ea"/>
                <a:cs typeface="Courier New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 Виды уравнений с одной переменной </a:t>
            </a:r>
            <a:endParaRPr kumimoji="0" lang="ru-RU" sz="3600" b="1" i="0" u="none" strike="noStrike" kern="10" cap="none" spc="0" normalizeH="0" baseline="0" noProof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ourier New"/>
              <a:ea typeface="+mj-ea"/>
              <a:cs typeface="Courier New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1142984"/>
            <a:ext cx="3500462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Bookman Old Style" pitchFamily="18" charset="0"/>
              </a:rPr>
              <a:t>Рациональные уравнения</a:t>
            </a:r>
            <a:endParaRPr lang="ru-RU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2000240"/>
            <a:ext cx="3500462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Bookman Old Style" pitchFamily="18" charset="0"/>
              </a:rPr>
              <a:t>Целые  уравнения</a:t>
            </a:r>
            <a:endParaRPr lang="ru-RU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29190" y="2000240"/>
            <a:ext cx="3500462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Bookman Old Style" pitchFamily="18" charset="0"/>
              </a:rPr>
              <a:t>Дробные рациональные уравнения</a:t>
            </a:r>
            <a:endParaRPr lang="ru-RU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857496"/>
            <a:ext cx="2143140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Bookman Old Style" pitchFamily="18" charset="0"/>
              </a:rPr>
              <a:t>Линейные уравнения</a:t>
            </a:r>
            <a:endParaRPr lang="ru-RU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488" y="2857496"/>
            <a:ext cx="2071702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Bookman Old Style" pitchFamily="18" charset="0"/>
              </a:rPr>
              <a:t>Квадратные  уравнения</a:t>
            </a:r>
            <a:endParaRPr lang="ru-RU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85918" y="3786190"/>
            <a:ext cx="1928826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Bookman Old Style" pitchFamily="18" charset="0"/>
              </a:rPr>
              <a:t>Неполные </a:t>
            </a:r>
            <a:endParaRPr lang="ru-RU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71934" y="3786190"/>
            <a:ext cx="1928826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Bookman Old Style" pitchFamily="18" charset="0"/>
              </a:rPr>
              <a:t>Приведённые </a:t>
            </a:r>
            <a:endParaRPr lang="ru-RU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28926" y="4643446"/>
            <a:ext cx="2071702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Bookman Old Style" pitchFamily="18" charset="0"/>
              </a:rPr>
              <a:t>Биквадратные </a:t>
            </a:r>
            <a:endParaRPr lang="ru-RU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786314" y="1857364"/>
            <a:ext cx="2143140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0800000" flipV="1">
            <a:off x="2357422" y="1857364"/>
            <a:ext cx="2428892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2"/>
            <a:endCxn id="9" idx="0"/>
          </p:cNvCxnSpPr>
          <p:nvPr/>
        </p:nvCxnSpPr>
        <p:spPr>
          <a:xfrm rot="16200000" flipH="1">
            <a:off x="3214678" y="2178835"/>
            <a:ext cx="142876" cy="12144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8" idx="0"/>
          </p:cNvCxnSpPr>
          <p:nvPr/>
        </p:nvCxnSpPr>
        <p:spPr>
          <a:xfrm rot="10800000" flipV="1">
            <a:off x="1571604" y="2714620"/>
            <a:ext cx="1071570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1" idx="0"/>
          </p:cNvCxnSpPr>
          <p:nvPr/>
        </p:nvCxnSpPr>
        <p:spPr>
          <a:xfrm>
            <a:off x="3857620" y="3571876"/>
            <a:ext cx="1178727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12" idx="0"/>
          </p:cNvCxnSpPr>
          <p:nvPr/>
        </p:nvCxnSpPr>
        <p:spPr>
          <a:xfrm rot="16200000" flipH="1">
            <a:off x="3375413" y="4054082"/>
            <a:ext cx="1071570" cy="1071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 flipV="1">
            <a:off x="2643174" y="3571876"/>
            <a:ext cx="1214446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5214942" y="2857496"/>
            <a:ext cx="2643206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Bookman Old Style" pitchFamily="18" charset="0"/>
              </a:rPr>
              <a:t> Уравнения третьей степени</a:t>
            </a:r>
            <a:endParaRPr lang="ru-RU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cxnSp>
        <p:nvCxnSpPr>
          <p:cNvPr id="30" name="Прямая со стрелкой 29"/>
          <p:cNvCxnSpPr>
            <a:stCxn id="6" idx="2"/>
          </p:cNvCxnSpPr>
          <p:nvPr/>
        </p:nvCxnSpPr>
        <p:spPr>
          <a:xfrm rot="16200000" flipH="1">
            <a:off x="4554140" y="839372"/>
            <a:ext cx="142876" cy="38933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E:\Рабочий стол\работа\для оформления фильмов и презентаций\фоны для презентаций\фон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84" y="-214338"/>
            <a:ext cx="9810750" cy="7362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bg1"/>
                </a:solidFill>
                <a:latin typeface="Bookman Old Style" pitchFamily="18" charset="0"/>
              </a:rPr>
              <a:t>№5.  </a:t>
            </a:r>
            <a:endParaRPr lang="ru-RU" sz="18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642918"/>
            <a:ext cx="4286280" cy="5000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  <a:endParaRPr lang="ru-RU" sz="28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1071546"/>
            <a:ext cx="750099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Решение: 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² - 7х +13)</a:t>
            </a:r>
            <a:r>
              <a:rPr lang="ru-RU" sz="1400" dirty="0" smtClean="0">
                <a:solidFill>
                  <a:schemeClr val="bg1"/>
                </a:solidFill>
                <a:latin typeface="Calibri"/>
              </a:rPr>
              <a:t>²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– (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- 3) (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- 4) = 1,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² - 7х +13)</a:t>
            </a:r>
            <a:r>
              <a:rPr lang="ru-RU" sz="1400" dirty="0" smtClean="0">
                <a:solidFill>
                  <a:schemeClr val="bg1"/>
                </a:solidFill>
                <a:latin typeface="Calibri"/>
              </a:rPr>
              <a:t>²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– (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² - 7х +12 ) = 1,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² - 7х +13)</a:t>
            </a:r>
            <a:r>
              <a:rPr lang="ru-RU" sz="1400" dirty="0" smtClean="0">
                <a:solidFill>
                  <a:schemeClr val="bg1"/>
                </a:solidFill>
              </a:rPr>
              <a:t>²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– (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² - 7х +12 ) -1 = 0,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Пусть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² - 7х  + 13= 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t,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тогда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     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t² -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– 1)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-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1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= 0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,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     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t² - t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+ 1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-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1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= 0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,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     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t² - t = 0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,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     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t (t - 1) =0,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         t = 0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или 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t -1 = 0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   t = 1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en-US" sz="14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² - 7х  + 13= 0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                 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или  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² - 7х  + 13= 1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D = 49 – 4</a:t>
            </a:r>
            <a:r>
              <a:rPr lang="en-US" sz="1400" dirty="0" smtClean="0">
                <a:solidFill>
                  <a:schemeClr val="bg1"/>
                </a:solidFill>
                <a:latin typeface="Calibri"/>
              </a:rPr>
              <a:t>∙ 13 = 49 – 52 = -3 &lt;0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           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² - 7х  + 12 = 0</a:t>
            </a:r>
          </a:p>
          <a:p>
            <a:pPr marL="342900" indent="-342900"/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уравнение не имеет корней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         По теореме обратной теореме Виета: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 marL="342900" indent="-342900"/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                                    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₁ +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₂ = 7,</a:t>
            </a:r>
          </a:p>
          <a:p>
            <a:pPr marL="342900" indent="-342900"/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                                    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₁∙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₂  = 12,</a:t>
            </a:r>
            <a:endParaRPr lang="en-US" sz="14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 marL="342900" indent="-342900"/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                                   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₁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=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3; </a:t>
            </a:r>
            <a:r>
              <a:rPr lang="ru-RU" sz="1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₂ = 4.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         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Ответ :  3; 4.</a:t>
            </a: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86578" y="357166"/>
            <a:ext cx="2143140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</a:rPr>
              <a:t>Уровень В</a:t>
            </a:r>
            <a:endParaRPr lang="ru-RU" sz="2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2" name="Управляющая кнопка: возврат 11">
            <a:hlinkClick r:id="rId3" action="ppaction://hlinksldjump" highlightClick="1"/>
          </p:cNvPr>
          <p:cNvSpPr/>
          <p:nvPr/>
        </p:nvSpPr>
        <p:spPr>
          <a:xfrm>
            <a:off x="7286644" y="5643578"/>
            <a:ext cx="500066" cy="642942"/>
          </a:xfrm>
          <a:prstGeom prst="actionButtonRetur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928934"/>
            <a:ext cx="8229600" cy="2643206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Домашнее задание:</a:t>
            </a:r>
          </a:p>
          <a:p>
            <a:pPr>
              <a:buNone/>
            </a:pPr>
            <a:r>
              <a:rPr lang="ru-RU" sz="2400" b="1" dirty="0" smtClean="0">
                <a:latin typeface="Bookman Old Style" pitchFamily="18" charset="0"/>
              </a:rPr>
              <a:t>1) Работа по карточкам</a:t>
            </a:r>
          </a:p>
          <a:p>
            <a:pPr lvl="0" algn="just">
              <a:buNone/>
            </a:pPr>
            <a:r>
              <a:rPr lang="ru-RU" sz="2400" b="1" dirty="0" smtClean="0">
                <a:latin typeface="Bookman Old Style" pitchFamily="18" charset="0"/>
              </a:rPr>
              <a:t>2)</a:t>
            </a:r>
            <a:r>
              <a:rPr lang="ru-RU" sz="2400" b="1" i="1" dirty="0" smtClean="0"/>
              <a:t> </a:t>
            </a:r>
            <a:r>
              <a:rPr lang="ru-RU" sz="2400" b="1" i="1" dirty="0" smtClean="0">
                <a:latin typeface="Bookman Old Style" pitchFamily="18" charset="0"/>
              </a:rPr>
              <a:t>Творческое задание.</a:t>
            </a:r>
            <a:r>
              <a:rPr lang="ru-RU" sz="2400" i="1" dirty="0" smtClean="0">
                <a:latin typeface="Bookman Old Style" pitchFamily="18" charset="0"/>
              </a:rPr>
              <a:t> Составить кроссворд по теме: «Уравнения с одной переменной и методы их решения»</a:t>
            </a:r>
            <a:endParaRPr lang="ru-RU" sz="2400" dirty="0" smtClean="0">
              <a:latin typeface="Bookman Old Style" pitchFamily="18" charset="0"/>
            </a:endParaRPr>
          </a:p>
          <a:p>
            <a:pPr>
              <a:buNone/>
            </a:pPr>
            <a:endParaRPr lang="ru-RU" sz="2400" b="1" dirty="0" smtClean="0">
              <a:latin typeface="Bookman Old Style" pitchFamily="18" charset="0"/>
            </a:endParaRPr>
          </a:p>
          <a:p>
            <a:pPr algn="ctr">
              <a:buNone/>
            </a:pP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pic>
        <p:nvPicPr>
          <p:cNvPr id="4" name="Picture 7" descr="AG00218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4857760"/>
            <a:ext cx="1628775" cy="143033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800" b="1" i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50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Bookman Old Style" pitchFamily="18" charset="0"/>
                <a:cs typeface="Times New Roman"/>
              </a:rPr>
              <a:t>Посредством уравнений, теорем</a:t>
            </a:r>
          </a:p>
          <a:p>
            <a:pPr algn="ctr">
              <a:buNone/>
            </a:pPr>
            <a:r>
              <a:rPr lang="ru-RU" sz="2800" b="1" i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50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Bookman Old Style" pitchFamily="18" charset="0"/>
                <a:cs typeface="Times New Roman"/>
              </a:rPr>
              <a:t>Я уйму всяких разрешал проблем.</a:t>
            </a:r>
          </a:p>
          <a:p>
            <a:pPr algn="ctr">
              <a:buNone/>
            </a:pPr>
            <a:endParaRPr lang="ru-RU" sz="2800" b="1" i="1" kern="10" dirty="0">
              <a:ln w="9525">
                <a:noFill/>
                <a:round/>
                <a:headEnd/>
                <a:tailEnd/>
              </a:ln>
              <a:solidFill>
                <a:schemeClr val="accent2">
                  <a:lumMod val="50000"/>
                </a:schemeClr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Bookman Old Style" pitchFamily="18" charset="0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628" y="1500174"/>
            <a:ext cx="3571900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50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Bookman Old Style" pitchFamily="18" charset="0"/>
                <a:cs typeface="Times New Roman"/>
              </a:rPr>
              <a:t>Чосер, английский поэт,</a:t>
            </a:r>
          </a:p>
          <a:p>
            <a:pPr algn="ctr"/>
            <a:r>
              <a:rPr lang="ru-RU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50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Bookman Old Style" pitchFamily="18" charset="0"/>
                <a:cs typeface="Times New Roman"/>
              </a:rPr>
              <a:t>средние века.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Bookman Old Style" pitchFamily="18" charset="0"/>
              </a:rPr>
              <a:t>Задание 1:</a:t>
            </a:r>
            <a:r>
              <a:rPr lang="ru-RU" sz="3200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endParaRPr lang="ru-RU" sz="3200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№1.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 smtClean="0"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№2.    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– 16х = 0;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№3.</a:t>
            </a:r>
            <a:endParaRPr lang="ru-RU" sz="2400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 smtClean="0"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№4.    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- 7х</a:t>
            </a:r>
            <a:r>
              <a:rPr lang="ru-RU" sz="2400" baseline="30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+12 = 0;</a:t>
            </a:r>
            <a:endParaRPr lang="ru-RU" sz="2400" dirty="0" smtClean="0">
              <a:latin typeface="Bookman Old Style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№5.    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+ 3х</a:t>
            </a:r>
            <a:r>
              <a:rPr lang="ru-RU" sz="2400" baseline="30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– 2х – 6 = 0;</a:t>
            </a:r>
            <a:endParaRPr lang="ru-RU" sz="2400" dirty="0" smtClean="0">
              <a:latin typeface="Bookman Old Style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№6.    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 – 3(</a:t>
            </a:r>
            <a:r>
              <a:rPr lang="ru-RU" sz="2400" dirty="0" err="1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+ 2)=5-2х;</a:t>
            </a:r>
            <a:endParaRPr lang="ru-RU" sz="2400" dirty="0" smtClean="0">
              <a:latin typeface="Bookman Old Style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№7.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 smtClean="0"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№8.    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-8х + 7=0;</a:t>
            </a:r>
            <a:endParaRPr lang="ru-RU" sz="2400" dirty="0" smtClean="0">
              <a:latin typeface="Bookman Old Style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№9.   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(х</a:t>
            </a:r>
            <a:r>
              <a:rPr lang="ru-RU" sz="2400" baseline="30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+4х)( х</a:t>
            </a:r>
            <a:r>
              <a:rPr lang="ru-RU" sz="2400" baseline="30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+4х - 17)= -60.</a:t>
            </a:r>
            <a:endParaRPr lang="ru-RU" sz="2400" dirty="0" smtClean="0">
              <a:latin typeface="Bookman Old Style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№10. 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25-100х</a:t>
            </a:r>
            <a:r>
              <a:rPr lang="ru-RU" sz="2400" baseline="30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= 0</a:t>
            </a:r>
            <a:endParaRPr lang="ru-RU" sz="2400" dirty="0" smtClean="0">
              <a:latin typeface="Bookman Old Style" pitchFamily="18" charset="0"/>
            </a:endParaRPr>
          </a:p>
          <a:p>
            <a:endParaRPr lang="ru-RU" dirty="0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1500166" y="3786190"/>
            <a:ext cx="1785950" cy="580972"/>
          </a:xfrm>
          <a:prstGeom prst="rect">
            <a:avLst/>
          </a:prstGeom>
          <a:noFill/>
        </p:spPr>
      </p:pic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428728" y="2000240"/>
          <a:ext cx="1336675" cy="781050"/>
        </p:xfrm>
        <a:graphic>
          <a:graphicData uri="http://schemas.openxmlformats.org/presentationml/2006/ole">
            <p:oleObj spid="_x0000_s15370" name="Формула" r:id="rId4" imgW="672808" imgH="393529" progId="">
              <p:embed/>
            </p:oleObj>
          </a:graphicData>
        </a:graphic>
      </p:graphicFrame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357290" y="857232"/>
            <a:ext cx="2589628" cy="642942"/>
          </a:xfrm>
          <a:prstGeom prst="rect">
            <a:avLst/>
          </a:prstGeom>
          <a:noFill/>
        </p:spPr>
      </p:pic>
      <p:sp>
        <p:nvSpPr>
          <p:cNvPr id="14" name="Управляющая кнопка: документ 13">
            <a:hlinkClick r:id="rId6" action="ppaction://hlinksldjump" highlightClick="1"/>
          </p:cNvPr>
          <p:cNvSpPr/>
          <p:nvPr/>
        </p:nvSpPr>
        <p:spPr>
          <a:xfrm>
            <a:off x="5357818" y="1000108"/>
            <a:ext cx="428628" cy="500066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кумент 14">
            <a:hlinkClick r:id="rId7" action="ppaction://hlinksldjump" highlightClick="1"/>
          </p:cNvPr>
          <p:cNvSpPr/>
          <p:nvPr/>
        </p:nvSpPr>
        <p:spPr>
          <a:xfrm>
            <a:off x="5929322" y="1500174"/>
            <a:ext cx="500066" cy="500066"/>
          </a:xfrm>
          <a:prstGeom prst="actionButtonDocumen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окумент 15">
            <a:hlinkClick r:id="rId8" action="ppaction://hlinksldjump" highlightClick="1"/>
          </p:cNvPr>
          <p:cNvSpPr/>
          <p:nvPr/>
        </p:nvSpPr>
        <p:spPr>
          <a:xfrm>
            <a:off x="6572264" y="2000240"/>
            <a:ext cx="428628" cy="500066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кумент 16">
            <a:hlinkClick r:id="rId9" action="ppaction://hlinksldjump" highlightClick="1"/>
          </p:cNvPr>
          <p:cNvSpPr/>
          <p:nvPr/>
        </p:nvSpPr>
        <p:spPr>
          <a:xfrm>
            <a:off x="7000892" y="2571744"/>
            <a:ext cx="428628" cy="500066"/>
          </a:xfrm>
          <a:prstGeom prst="actionButtonDocumen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окумент 17">
            <a:hlinkClick r:id="rId10" action="ppaction://hlinksldjump" highlightClick="1"/>
          </p:cNvPr>
          <p:cNvSpPr/>
          <p:nvPr/>
        </p:nvSpPr>
        <p:spPr>
          <a:xfrm>
            <a:off x="7572396" y="3071810"/>
            <a:ext cx="428628" cy="500066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окумент 18">
            <a:hlinkClick r:id="rId11" action="ppaction://hlinksldjump" highlightClick="1"/>
          </p:cNvPr>
          <p:cNvSpPr/>
          <p:nvPr/>
        </p:nvSpPr>
        <p:spPr>
          <a:xfrm>
            <a:off x="5357818" y="3429000"/>
            <a:ext cx="428628" cy="500066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кумент 19">
            <a:hlinkClick r:id="rId12" action="ppaction://hlinksldjump" highlightClick="1"/>
          </p:cNvPr>
          <p:cNvSpPr/>
          <p:nvPr/>
        </p:nvSpPr>
        <p:spPr>
          <a:xfrm>
            <a:off x="5857884" y="3857628"/>
            <a:ext cx="428628" cy="500066"/>
          </a:xfrm>
          <a:prstGeom prst="actionButtonDocumen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кумент 20">
            <a:hlinkClick r:id="rId13" action="ppaction://hlinksldjump" highlightClick="1"/>
          </p:cNvPr>
          <p:cNvSpPr/>
          <p:nvPr/>
        </p:nvSpPr>
        <p:spPr>
          <a:xfrm>
            <a:off x="6286512" y="4429132"/>
            <a:ext cx="428628" cy="500066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правляющая кнопка: документ 21">
            <a:hlinkClick r:id="rId14" action="ppaction://hlinksldjump" highlightClick="1"/>
          </p:cNvPr>
          <p:cNvSpPr/>
          <p:nvPr/>
        </p:nvSpPr>
        <p:spPr>
          <a:xfrm>
            <a:off x="6786578" y="4929198"/>
            <a:ext cx="428628" cy="500066"/>
          </a:xfrm>
          <a:prstGeom prst="actionButtonDocumen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документ 22">
            <a:hlinkClick r:id="rId15" action="ppaction://hlinksldjump" highlightClick="1"/>
          </p:cNvPr>
          <p:cNvSpPr/>
          <p:nvPr/>
        </p:nvSpPr>
        <p:spPr>
          <a:xfrm>
            <a:off x="7286644" y="5357826"/>
            <a:ext cx="428628" cy="500066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в конец 23">
            <a:hlinkClick r:id="rId16" action="ppaction://hlinksldjump" highlightClick="1"/>
          </p:cNvPr>
          <p:cNvSpPr/>
          <p:nvPr/>
        </p:nvSpPr>
        <p:spPr>
          <a:xfrm>
            <a:off x="7929586" y="6000768"/>
            <a:ext cx="642942" cy="357190"/>
          </a:xfrm>
          <a:prstGeom prst="actionButtonEnd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42976" y="928670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№1.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85728"/>
            <a:ext cx="900118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000" dirty="0" smtClean="0">
                <a:latin typeface="Bookman Old Style" pitchFamily="18" charset="0"/>
              </a:rPr>
              <a:t>  </a:t>
            </a:r>
          </a:p>
          <a:p>
            <a:r>
              <a:rPr lang="ru-RU" sz="2000" dirty="0" smtClean="0">
                <a:latin typeface="Bookman Old Style" pitchFamily="18" charset="0"/>
              </a:rPr>
              <a:t>Решение:      </a:t>
            </a:r>
            <a:r>
              <a:rPr lang="ru-RU" sz="2000" dirty="0" smtClean="0">
                <a:latin typeface="Century"/>
              </a:rPr>
              <a:t>       </a:t>
            </a:r>
            <a:r>
              <a:rPr lang="ru-RU" sz="2000" dirty="0" smtClean="0">
                <a:latin typeface="Bookman Old Style" pitchFamily="18" charset="0"/>
              </a:rPr>
              <a:t>    </a:t>
            </a:r>
          </a:p>
          <a:p>
            <a:r>
              <a:rPr lang="ru-RU" sz="2000" dirty="0" smtClean="0">
                <a:latin typeface="Bookman Old Style" pitchFamily="18" charset="0"/>
              </a:rPr>
              <a:t>     </a:t>
            </a:r>
          </a:p>
          <a:p>
            <a:r>
              <a:rPr lang="ru-RU" sz="2000" dirty="0" smtClean="0">
                <a:latin typeface="Bookman Old Style" pitchFamily="18" charset="0"/>
              </a:rPr>
              <a:t>ОДЗ: 3(х-2)(х+2)</a:t>
            </a:r>
            <a:r>
              <a:rPr lang="ru-RU" sz="2000" dirty="0" smtClean="0">
                <a:latin typeface="Century"/>
              </a:rPr>
              <a:t>≠0</a:t>
            </a:r>
          </a:p>
          <a:p>
            <a:r>
              <a:rPr lang="ru-RU" sz="2000" dirty="0" smtClean="0">
                <a:latin typeface="Century"/>
              </a:rPr>
              <a:t>           </a:t>
            </a:r>
            <a:r>
              <a:rPr lang="ru-RU" sz="2000" dirty="0" err="1" smtClean="0">
                <a:latin typeface="Century"/>
              </a:rPr>
              <a:t>х</a:t>
            </a:r>
            <a:r>
              <a:rPr lang="ru-RU" sz="2000" dirty="0" smtClean="0">
                <a:latin typeface="Century"/>
              </a:rPr>
              <a:t> - 2≠0  и  х+2≠0</a:t>
            </a:r>
          </a:p>
          <a:p>
            <a:r>
              <a:rPr lang="ru-RU" sz="2000" dirty="0" smtClean="0">
                <a:latin typeface="Century"/>
              </a:rPr>
              <a:t>           х≠2            х≠-2</a:t>
            </a:r>
            <a:endParaRPr lang="ru-RU" sz="2000" dirty="0" smtClean="0">
              <a:latin typeface="Bookman Old Style" pitchFamily="18" charset="0"/>
            </a:endParaRPr>
          </a:p>
          <a:p>
            <a:r>
              <a:rPr lang="ru-RU" sz="2000" dirty="0" smtClean="0">
                <a:latin typeface="Bookman Old Style" pitchFamily="18" charset="0"/>
              </a:rPr>
              <a:t> (6-х) – 2</a:t>
            </a:r>
            <a:r>
              <a:rPr lang="ru-RU" sz="2000" dirty="0" smtClean="0">
                <a:latin typeface="Calibri"/>
              </a:rPr>
              <a:t>∙3</a:t>
            </a:r>
            <a:r>
              <a:rPr lang="ru-RU" sz="2000" dirty="0" smtClean="0">
                <a:latin typeface="Bookman Old Style" pitchFamily="18" charset="0"/>
              </a:rPr>
              <a:t>(</a:t>
            </a:r>
            <a:r>
              <a:rPr lang="ru-RU" sz="2000" dirty="0" err="1" smtClean="0">
                <a:latin typeface="Bookman Old Style" pitchFamily="18" charset="0"/>
              </a:rPr>
              <a:t>х</a:t>
            </a:r>
            <a:r>
              <a:rPr lang="ru-RU" sz="2000" dirty="0" smtClean="0">
                <a:latin typeface="Bookman Old Style" pitchFamily="18" charset="0"/>
              </a:rPr>
              <a:t> + 2)= 3(</a:t>
            </a:r>
            <a:r>
              <a:rPr lang="ru-RU" sz="2000" dirty="0" err="1" smtClean="0">
                <a:latin typeface="Bookman Old Style" pitchFamily="18" charset="0"/>
              </a:rPr>
              <a:t>х</a:t>
            </a:r>
            <a:r>
              <a:rPr lang="ru-RU" sz="2000" dirty="0" smtClean="0">
                <a:latin typeface="Calibri"/>
              </a:rPr>
              <a:t>² - 4</a:t>
            </a:r>
            <a:r>
              <a:rPr lang="ru-RU" sz="2000" dirty="0" smtClean="0">
                <a:latin typeface="Bookman Old Style" pitchFamily="18" charset="0"/>
              </a:rPr>
              <a:t>),</a:t>
            </a:r>
          </a:p>
          <a:p>
            <a:r>
              <a:rPr lang="ru-RU" sz="2000" dirty="0" smtClean="0">
                <a:latin typeface="Bookman Old Style" pitchFamily="18" charset="0"/>
              </a:rPr>
              <a:t> 6 – </a:t>
            </a:r>
            <a:r>
              <a:rPr lang="ru-RU" sz="2000" dirty="0" err="1" smtClean="0">
                <a:latin typeface="Bookman Old Style" pitchFamily="18" charset="0"/>
              </a:rPr>
              <a:t>х</a:t>
            </a:r>
            <a:r>
              <a:rPr lang="ru-RU" sz="2000" dirty="0" smtClean="0">
                <a:latin typeface="Bookman Old Style" pitchFamily="18" charset="0"/>
              </a:rPr>
              <a:t> - 6х – 12 = 3х² - 12,</a:t>
            </a:r>
          </a:p>
          <a:p>
            <a:r>
              <a:rPr lang="ru-RU" sz="2000" dirty="0" smtClean="0">
                <a:latin typeface="Bookman Old Style" pitchFamily="18" charset="0"/>
              </a:rPr>
              <a:t> - 3х² - 7х +6 =0,</a:t>
            </a:r>
          </a:p>
          <a:p>
            <a:r>
              <a:rPr lang="ru-RU" sz="2000" dirty="0" smtClean="0">
                <a:latin typeface="Bookman Old Style" pitchFamily="18" charset="0"/>
              </a:rPr>
              <a:t> 3х² + 7х - 6 =0,</a:t>
            </a:r>
          </a:p>
          <a:p>
            <a:r>
              <a:rPr lang="en-US" sz="2000" dirty="0" smtClean="0">
                <a:latin typeface="Bookman Old Style" pitchFamily="18" charset="0"/>
              </a:rPr>
              <a:t>D</a:t>
            </a:r>
            <a:r>
              <a:rPr lang="ru-RU" sz="2000" dirty="0" smtClean="0">
                <a:latin typeface="Bookman Old Style" pitchFamily="18" charset="0"/>
              </a:rPr>
              <a:t> = 7² - 4∙ 3∙(-6) = 49 + 72 =121&gt;0, 2 корня </a:t>
            </a:r>
          </a:p>
          <a:p>
            <a:r>
              <a:rPr lang="ru-RU" sz="2000" dirty="0" smtClean="0">
                <a:latin typeface="Bookman Old Style" pitchFamily="18" charset="0"/>
              </a:rPr>
              <a:t> </a:t>
            </a:r>
            <a:r>
              <a:rPr lang="ru-RU" sz="2000" dirty="0" err="1" smtClean="0">
                <a:latin typeface="Bookman Old Style" pitchFamily="18" charset="0"/>
              </a:rPr>
              <a:t>х</a:t>
            </a:r>
            <a:r>
              <a:rPr lang="ru-RU" sz="2000" dirty="0" smtClean="0">
                <a:latin typeface="Bookman Old Style" pitchFamily="18" charset="0"/>
              </a:rPr>
              <a:t>₁ =          = -3,       </a:t>
            </a:r>
            <a:r>
              <a:rPr lang="ru-RU" sz="2000" dirty="0" err="1" smtClean="0">
                <a:latin typeface="Bookman Old Style" pitchFamily="18" charset="0"/>
              </a:rPr>
              <a:t>х</a:t>
            </a:r>
            <a:r>
              <a:rPr lang="ru-RU" sz="2000" dirty="0" smtClean="0">
                <a:latin typeface="Calibri"/>
              </a:rPr>
              <a:t>₂ =                             .</a:t>
            </a:r>
          </a:p>
          <a:p>
            <a:r>
              <a:rPr lang="ru-RU" sz="2000" dirty="0" smtClean="0">
                <a:latin typeface="Bookman Old Style" pitchFamily="18" charset="0"/>
              </a:rPr>
              <a:t> корень уравнения   </a:t>
            </a:r>
          </a:p>
          <a:p>
            <a:r>
              <a:rPr lang="ru-RU" sz="2000" dirty="0" smtClean="0">
                <a:latin typeface="Bookman Old Style" pitchFamily="18" charset="0"/>
              </a:rPr>
              <a:t>                                    корень уравнения            </a:t>
            </a:r>
          </a:p>
          <a:p>
            <a:r>
              <a:rPr lang="ru-RU" sz="2000" dirty="0" smtClean="0">
                <a:latin typeface="Bookman Old Style" pitchFamily="18" charset="0"/>
              </a:rPr>
              <a:t>Ответ : -3;    .</a:t>
            </a:r>
          </a:p>
          <a:p>
            <a:endParaRPr lang="ru-RU" dirty="0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2071670" y="571480"/>
            <a:ext cx="2589628" cy="642942"/>
          </a:xfrm>
          <a:prstGeom prst="rect">
            <a:avLst/>
          </a:prstGeom>
          <a:noFill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785918" y="1428736"/>
            <a:ext cx="1795109" cy="500066"/>
          </a:xfrm>
          <a:prstGeom prst="rect">
            <a:avLst/>
          </a:prstGeom>
          <a:noFill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4143372" y="1357298"/>
            <a:ext cx="2608403" cy="571504"/>
          </a:xfrm>
          <a:prstGeom prst="rect">
            <a:avLst/>
          </a:prstGeom>
          <a:noFill/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071538" y="4500570"/>
            <a:ext cx="631036" cy="428628"/>
          </a:xfrm>
          <a:prstGeom prst="rect">
            <a:avLst/>
          </a:prstGeom>
          <a:noFill/>
        </p:spPr>
      </p:pic>
      <p:pic>
        <p:nvPicPr>
          <p:cNvPr id="13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3428992" y="4500570"/>
            <a:ext cx="1527979" cy="500066"/>
          </a:xfrm>
          <a:prstGeom prst="rect">
            <a:avLst/>
          </a:prstGeom>
          <a:noFill/>
        </p:spPr>
      </p:pic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857356" y="5286388"/>
            <a:ext cx="142876" cy="642942"/>
          </a:xfrm>
          <a:prstGeom prst="rect">
            <a:avLst/>
          </a:prstGeom>
          <a:noFill/>
        </p:spPr>
      </p:pic>
      <p:sp>
        <p:nvSpPr>
          <p:cNvPr id="15" name="Управляющая кнопка: возврат 14">
            <a:hlinkClick r:id="rId9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№2.   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Решение</a:t>
            </a:r>
            <a:r>
              <a:rPr lang="ru-RU" i="1" dirty="0" smtClean="0">
                <a:solidFill>
                  <a:schemeClr val="bg1"/>
                </a:solidFill>
                <a:latin typeface="Bookman Old Style" pitchFamily="18" charset="0"/>
              </a:rPr>
              <a:t>: </a:t>
            </a:r>
            <a:r>
              <a:rPr lang="ru-RU" sz="1800" i="1" dirty="0" smtClean="0">
                <a:solidFill>
                  <a:schemeClr val="bg1"/>
                </a:solidFill>
                <a:latin typeface="Bookman Old Style" pitchFamily="18" charset="0"/>
              </a:rPr>
              <a:t>Разложим левую часть уравнения на множители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                  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Calibri"/>
              </a:rPr>
              <a:t>² - 16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)=0,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                  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(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- 4)( 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+ 4) = 0,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                  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= 0 или 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- 4 = 0 или 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+ 4 =0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            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= 4              </a:t>
            </a:r>
            <a:r>
              <a:rPr lang="ru-RU" sz="2800" i="1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800" i="1" dirty="0" smtClean="0">
                <a:solidFill>
                  <a:schemeClr val="bg1"/>
                </a:solidFill>
                <a:latin typeface="Bookman Old Style" pitchFamily="18" charset="0"/>
              </a:rPr>
              <a:t> = -4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Ответ: -4; 0; 4.</a:t>
            </a:r>
            <a:r>
              <a:rPr lang="ru-RU" dirty="0" smtClean="0">
                <a:latin typeface="Bookman Old Style" pitchFamily="18" charset="0"/>
              </a:rPr>
              <a:t>   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857232"/>
            <a:ext cx="23574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8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– 16х = 0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7" name="Управляющая кнопка: возврат 6">
            <a:hlinkClick r:id="rId3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928662" y="571480"/>
            <a:ext cx="65722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000" dirty="0" smtClean="0">
                <a:latin typeface="Bookman Old Style" pitchFamily="18" charset="0"/>
              </a:rPr>
              <a:t>  </a:t>
            </a:r>
          </a:p>
          <a:p>
            <a:endParaRPr lang="ru-RU" sz="2000" dirty="0" smtClean="0">
              <a:latin typeface="Bookman Old Style" pitchFamily="18" charset="0"/>
            </a:endParaRPr>
          </a:p>
          <a:p>
            <a:r>
              <a:rPr lang="ru-RU" sz="2400" dirty="0" smtClean="0">
                <a:latin typeface="Bookman Old Style" pitchFamily="18" charset="0"/>
              </a:rPr>
              <a:t> Решение:</a:t>
            </a:r>
          </a:p>
          <a:p>
            <a:r>
              <a:rPr lang="ru-RU" sz="2400" dirty="0" smtClean="0">
                <a:latin typeface="Bookman Old Style" pitchFamily="18" charset="0"/>
              </a:rPr>
              <a:t>             ОЗ: 15+х</a:t>
            </a:r>
          </a:p>
          <a:p>
            <a:r>
              <a:rPr lang="ru-RU" sz="2400" dirty="0" smtClean="0">
                <a:latin typeface="Bookman Old Style" pitchFamily="18" charset="0"/>
              </a:rPr>
              <a:t> </a:t>
            </a:r>
          </a:p>
          <a:p>
            <a:endParaRPr lang="ru-RU" sz="2400" dirty="0" smtClean="0">
              <a:latin typeface="Bookman Old Style" pitchFamily="18" charset="0"/>
            </a:endParaRPr>
          </a:p>
          <a:p>
            <a:endParaRPr lang="ru-RU" sz="2400" dirty="0" smtClean="0">
              <a:latin typeface="Bookman Old Style" pitchFamily="18" charset="0"/>
            </a:endParaRPr>
          </a:p>
          <a:p>
            <a:r>
              <a:rPr lang="ru-RU" sz="2400" dirty="0" smtClean="0">
                <a:latin typeface="Bookman Old Style" pitchFamily="18" charset="0"/>
              </a:rPr>
              <a:t>    2х = 45 + 3х,</a:t>
            </a:r>
          </a:p>
          <a:p>
            <a:r>
              <a:rPr lang="ru-RU" sz="2400" dirty="0" smtClean="0">
                <a:latin typeface="Bookman Old Style" pitchFamily="18" charset="0"/>
              </a:rPr>
              <a:t>    2х – 3х = 45,</a:t>
            </a:r>
          </a:p>
          <a:p>
            <a:r>
              <a:rPr lang="ru-RU" sz="2400" dirty="0" smtClean="0">
                <a:latin typeface="Bookman Old Style" pitchFamily="18" charset="0"/>
              </a:rPr>
              <a:t>    -</a:t>
            </a:r>
            <a:r>
              <a:rPr lang="ru-RU" sz="2400" dirty="0" err="1" smtClean="0">
                <a:latin typeface="Bookman Old Style" pitchFamily="18" charset="0"/>
              </a:rPr>
              <a:t>х</a:t>
            </a:r>
            <a:r>
              <a:rPr lang="ru-RU" sz="2400" dirty="0" smtClean="0">
                <a:latin typeface="Bookman Old Style" pitchFamily="18" charset="0"/>
              </a:rPr>
              <a:t> = 45,</a:t>
            </a:r>
          </a:p>
          <a:p>
            <a:r>
              <a:rPr lang="ru-RU" sz="2400" dirty="0" smtClean="0">
                <a:latin typeface="Bookman Old Style" pitchFamily="18" charset="0"/>
              </a:rPr>
              <a:t>    </a:t>
            </a:r>
            <a:r>
              <a:rPr lang="ru-RU" sz="2400" dirty="0" err="1" smtClean="0">
                <a:latin typeface="Bookman Old Style" pitchFamily="18" charset="0"/>
              </a:rPr>
              <a:t>х</a:t>
            </a:r>
            <a:r>
              <a:rPr lang="ru-RU" sz="2400" dirty="0" smtClean="0">
                <a:latin typeface="Bookman Old Style" pitchFamily="18" charset="0"/>
              </a:rPr>
              <a:t> = -45.</a:t>
            </a:r>
          </a:p>
          <a:p>
            <a:r>
              <a:rPr lang="ru-RU" sz="2400" dirty="0" smtClean="0">
                <a:latin typeface="Bookman Old Style" pitchFamily="18" charset="0"/>
              </a:rPr>
              <a:t>Если </a:t>
            </a:r>
            <a:r>
              <a:rPr lang="ru-RU" sz="2400" dirty="0" err="1" smtClean="0">
                <a:latin typeface="Bookman Old Style" pitchFamily="18" charset="0"/>
              </a:rPr>
              <a:t>х</a:t>
            </a:r>
            <a:r>
              <a:rPr lang="ru-RU" sz="2400" dirty="0" smtClean="0">
                <a:latin typeface="Bookman Old Style" pitchFamily="18" charset="0"/>
              </a:rPr>
              <a:t> = -45, то 15+(-45)= -30≠0, значит</a:t>
            </a:r>
          </a:p>
          <a:p>
            <a:r>
              <a:rPr lang="ru-RU" sz="2400" dirty="0" smtClean="0">
                <a:latin typeface="Bookman Old Style" pitchFamily="18" charset="0"/>
              </a:rPr>
              <a:t>х = -45 – корень уравнения.</a:t>
            </a:r>
          </a:p>
          <a:p>
            <a:r>
              <a:rPr lang="ru-RU" sz="2400" dirty="0" smtClean="0">
                <a:latin typeface="Bookman Old Style" pitchFamily="18" charset="0"/>
              </a:rPr>
              <a:t>Ответ : - 45.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928794" y="1643050"/>
            <a:ext cx="1847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0328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№3.   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71670" y="928670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20482" name="Object 9"/>
          <p:cNvGraphicFramePr>
            <a:graphicFrameLocks noGrp="1" noChangeAspect="1"/>
          </p:cNvGraphicFramePr>
          <p:nvPr>
            <p:ph idx="1"/>
          </p:nvPr>
        </p:nvGraphicFramePr>
        <p:xfrm>
          <a:off x="2000232" y="642918"/>
          <a:ext cx="1336682" cy="781833"/>
        </p:xfrm>
        <a:graphic>
          <a:graphicData uri="http://schemas.openxmlformats.org/presentationml/2006/ole">
            <p:oleObj spid="_x0000_s20484" name="Формула" r:id="rId4" imgW="672808" imgH="393529" progId="">
              <p:embed/>
            </p:oleObj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214414" y="2428868"/>
          <a:ext cx="3328987" cy="717550"/>
        </p:xfrm>
        <a:graphic>
          <a:graphicData uri="http://schemas.openxmlformats.org/presentationml/2006/ole">
            <p:oleObj spid="_x0000_s20485" name="Формула" r:id="rId5" imgW="1600200" imgH="393700" progId="">
              <p:embed/>
            </p:oleObj>
          </a:graphicData>
        </a:graphic>
      </p:graphicFrame>
      <p:sp>
        <p:nvSpPr>
          <p:cNvPr id="16" name="Управляющая кнопка: возврат 15">
            <a:hlinkClick r:id="rId6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Решение</a:t>
            </a:r>
            <a:r>
              <a:rPr lang="ru-RU" i="1" dirty="0" smtClean="0">
                <a:solidFill>
                  <a:schemeClr val="bg1"/>
                </a:solidFill>
                <a:latin typeface="Bookman Old Style" pitchFamily="18" charset="0"/>
              </a:rPr>
              <a:t>: </a:t>
            </a:r>
          </a:p>
          <a:p>
            <a:pPr>
              <a:buNone/>
            </a:pPr>
            <a:endParaRPr lang="ru-RU" i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i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i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i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i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i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dirty="0" smtClean="0">
                <a:latin typeface="Bookman Old Style" pitchFamily="18" charset="0"/>
              </a:rPr>
              <a:t>   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28794" y="1643050"/>
            <a:ext cx="4658648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Решение: </a:t>
            </a:r>
          </a:p>
          <a:p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⁴ - 7х² +12 = 0</a:t>
            </a: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Пусть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² =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t </a:t>
            </a:r>
            <a:r>
              <a:rPr lang="en-US" dirty="0" smtClean="0">
                <a:solidFill>
                  <a:schemeClr val="bg1"/>
                </a:solidFill>
                <a:latin typeface="Calibri"/>
              </a:rPr>
              <a:t>&gt;0,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тогда</a:t>
            </a:r>
          </a:p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t² - 7t + 12 = 0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,</a:t>
            </a:r>
            <a:endParaRPr lang="en-US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 marL="342900" indent="-342900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По теореме  обратной теореме Виета  </a:t>
            </a:r>
          </a:p>
          <a:p>
            <a:pPr marL="342900" indent="-342900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   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₁ +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₂ = 7,</a:t>
            </a:r>
          </a:p>
          <a:p>
            <a:pPr marL="342900" indent="-342900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            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₁∙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₂  = 12,</a:t>
            </a:r>
            <a:endParaRPr lang="en-US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 marL="342900" indent="-342900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          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t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₁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= 3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;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t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₂ = 4.</a:t>
            </a:r>
          </a:p>
          <a:p>
            <a:pPr marL="342900" indent="-342900"/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² = 3  или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² = 4</a:t>
            </a:r>
          </a:p>
          <a:p>
            <a:pPr marL="342900" indent="-342900"/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</a:rPr>
              <a:t>₁ = -       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,    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₃ = -2,</a:t>
            </a:r>
          </a:p>
          <a:p>
            <a:pPr marL="342900" indent="-342900"/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</a:rPr>
              <a:t>₂ =                   </a:t>
            </a:r>
            <a:r>
              <a:rPr lang="ru-RU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₄ = 2.</a:t>
            </a:r>
          </a:p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Ответ :  -       ;      ; -2; 2.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70328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№4.   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500298" y="4714884"/>
            <a:ext cx="285752" cy="349252"/>
          </a:xfrm>
          <a:prstGeom prst="rect">
            <a:avLst/>
          </a:prstGeom>
          <a:noFill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500298" y="5000636"/>
            <a:ext cx="285752" cy="349252"/>
          </a:xfrm>
          <a:prstGeom prst="rect">
            <a:avLst/>
          </a:prstGeom>
          <a:noFill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214678" y="5500702"/>
            <a:ext cx="285752" cy="349252"/>
          </a:xfrm>
          <a:prstGeom prst="rect">
            <a:avLst/>
          </a:prstGeom>
          <a:noFill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714744" y="5500702"/>
            <a:ext cx="285752" cy="349252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2071670" y="928670"/>
            <a:ext cx="3272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8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- 7х</a:t>
            </a:r>
            <a:r>
              <a:rPr lang="ru-RU" sz="28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+12 = 0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6" name="Управляющая кнопка: возврат 15">
            <a:hlinkClick r:id="rId4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№5.   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+ 3х</a:t>
            </a:r>
            <a:r>
              <a:rPr lang="ru-RU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– 2х – 6 = 0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Решение</a:t>
            </a:r>
            <a:r>
              <a:rPr lang="ru-RU" i="1" dirty="0" smtClean="0">
                <a:solidFill>
                  <a:schemeClr val="bg1"/>
                </a:solidFill>
                <a:latin typeface="Bookman Old Style" pitchFamily="18" charset="0"/>
              </a:rPr>
              <a:t>: </a:t>
            </a:r>
            <a:r>
              <a:rPr lang="ru-RU" sz="2400" i="1" dirty="0" smtClean="0">
                <a:solidFill>
                  <a:schemeClr val="bg1"/>
                </a:solidFill>
                <a:latin typeface="Bookman Old Style" pitchFamily="18" charset="0"/>
              </a:rPr>
              <a:t>Воспользуемся методом группировки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bg1"/>
                </a:solidFill>
                <a:latin typeface="Bookman Old Style" pitchFamily="18" charset="0"/>
              </a:rPr>
              <a:t>                     (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+ 3х</a:t>
            </a:r>
            <a:r>
              <a:rPr lang="ru-RU" sz="24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) – (2х + 6) = 0,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                    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+ 3) – 2(</a:t>
            </a:r>
            <a:r>
              <a:rPr lang="ru-RU" sz="2400" dirty="0" err="1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+ 3) = 0,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                    (</a:t>
            </a:r>
            <a:r>
              <a:rPr lang="ru-RU" sz="2400" dirty="0" err="1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 + 3)(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- 2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)=0,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                     </a:t>
            </a:r>
            <a:r>
              <a:rPr lang="ru-RU" sz="2400" dirty="0" err="1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 + 3 =0 или 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- 2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=0 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Bookman Old Style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</a:rPr>
              <a:t>                  </a:t>
            </a:r>
            <a:r>
              <a:rPr lang="ru-RU" sz="2400" dirty="0" err="1" smtClean="0">
                <a:solidFill>
                  <a:schemeClr val="bg1"/>
                </a:solidFill>
                <a:latin typeface="Bookman Old Style" pitchFamily="18" charset="0"/>
              </a:rPr>
              <a:t>х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</a:rPr>
              <a:t> = -3           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300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= 2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                                          </a:t>
            </a:r>
            <a:r>
              <a:rPr lang="ru-RU" sz="2400" dirty="0" err="1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 = </a:t>
            </a:r>
            <a:r>
              <a:rPr lang="ru-RU" sz="2400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±√2</a:t>
            </a:r>
            <a:r>
              <a:rPr lang="ru-RU" sz="2400" dirty="0" smtClean="0">
                <a:solidFill>
                  <a:schemeClr val="bg1"/>
                </a:solidFill>
                <a:latin typeface="Bookman Old Style" pitchFamily="18" charset="0"/>
                <a:cs typeface="Times New Roman" pitchFamily="18" charset="0"/>
              </a:rPr>
              <a:t> </a:t>
            </a:r>
            <a:endParaRPr lang="ru-RU" sz="2400" i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Ответ: -3; -</a:t>
            </a:r>
            <a:r>
              <a:rPr lang="ru-RU" dirty="0" smtClean="0">
                <a:solidFill>
                  <a:schemeClr val="bg1"/>
                </a:solidFill>
                <a:latin typeface="Calibri"/>
              </a:rPr>
              <a:t>√2; √2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r>
              <a:rPr lang="ru-RU" dirty="0" smtClean="0">
                <a:latin typeface="Bookman Old Style" pitchFamily="18" charset="0"/>
              </a:rPr>
              <a:t>   </a:t>
            </a:r>
            <a:endParaRPr lang="ru-RU" dirty="0">
              <a:latin typeface="Bookman Old Style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500694" y="4357694"/>
            <a:ext cx="142876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071802" y="4857760"/>
            <a:ext cx="2143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643306" y="4857760"/>
            <a:ext cx="28575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Управляющая кнопка: возврат 13">
            <a:hlinkClick r:id="rId3" action="ppaction://hlinksldjump" highlightClick="1"/>
          </p:cNvPr>
          <p:cNvSpPr/>
          <p:nvPr/>
        </p:nvSpPr>
        <p:spPr>
          <a:xfrm>
            <a:off x="8001024" y="5786454"/>
            <a:ext cx="571504" cy="571504"/>
          </a:xfrm>
          <a:prstGeom prst="actionButtonRetur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2092</Words>
  <Application>Microsoft Office PowerPoint</Application>
  <PresentationFormat>Экран (4:3)</PresentationFormat>
  <Paragraphs>297</Paragraphs>
  <Slides>31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Тема Office</vt:lpstr>
      <vt:lpstr>Формула</vt:lpstr>
      <vt:lpstr>Открытый обобщающий урок в 9 классе</vt:lpstr>
      <vt:lpstr>Слайд 2</vt:lpstr>
      <vt:lpstr>  Виды уравнений с одной переменной </vt:lpstr>
      <vt:lpstr>Задание 1: </vt:lpstr>
      <vt:lpstr>№1. </vt:lpstr>
      <vt:lpstr>№2.    </vt:lpstr>
      <vt:lpstr>  №3.    </vt:lpstr>
      <vt:lpstr>  №4.    </vt:lpstr>
      <vt:lpstr>  №5.    х3 + 3х2 – 2х – 6 = 0 </vt:lpstr>
      <vt:lpstr>№6.    2 – 3(х + 2)=5-2х; </vt:lpstr>
      <vt:lpstr>№7.    </vt:lpstr>
      <vt:lpstr>№8.    </vt:lpstr>
      <vt:lpstr>№9. (х² + 4х)(х² + 4х - 17) = -60   </vt:lpstr>
      <vt:lpstr>№10.    </vt:lpstr>
      <vt:lpstr>     Задание 3. Назовите число корней уравнения ax2+bx+c=0 и знак коэффициента а, если график соответствующей квадратичной функции расположен следующим образом:</vt:lpstr>
      <vt:lpstr>Франсуа Виет 1540 - 1603 </vt:lpstr>
      <vt:lpstr>Рене Декарт 1596 - 1659 </vt:lpstr>
      <vt:lpstr>Выдающиеся итальянские математики XVIвека</vt:lpstr>
      <vt:lpstr> «Проверь себя»</vt:lpstr>
      <vt:lpstr>Слайд 20</vt:lpstr>
      <vt:lpstr>  №1. Укажите отрицательный корень уравнения    5х² + 7 (х - 2) = 4х² - 14.   Ответ: х = -7.</vt:lpstr>
      <vt:lpstr>  №1. Укажите отрицательный корень уравнения    5х² + 7 (х - 2) = 4х² - 14.   Решение: 5х² + 7 (х - 2) = 4х² - 14,           5х² + 7х -14 = 4х² - 14,           5х² - 4х²  + 7х  -14 + 14 =0,            х² + 7х = 0,            х(х + 7) = 0,            х = 0 или  х + 7 = 0,                             х = - 7.  Ответ: х = -7.</vt:lpstr>
      <vt:lpstr>Слайд 23</vt:lpstr>
      <vt:lpstr>  №2.         2(11+2,5х)=12-6(х+2)           Решение:         22 + 5х = 12 – 6х – 12,        5х + 6х = 12 – 12 – 22,        11х = -22,        х = -2.        Ответ: х= -2.</vt:lpstr>
      <vt:lpstr>  №3.      Ответ: -3.</vt:lpstr>
      <vt:lpstr>Слайд 26</vt:lpstr>
      <vt:lpstr>Слайд 27</vt:lpstr>
      <vt:lpstr>Слайд 28</vt:lpstr>
      <vt:lpstr>Слайд 29</vt:lpstr>
      <vt:lpstr>Слайд 30</vt:lpstr>
      <vt:lpstr>Посредством уравнений, теорем Я уйму всяких разрешал проблем.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обобщающий урок в 9 классе</dc:title>
  <cp:lastModifiedBy>Маргарита</cp:lastModifiedBy>
  <cp:revision>36</cp:revision>
  <dcterms:modified xsi:type="dcterms:W3CDTF">2026-06-05T11:56:14Z</dcterms:modified>
</cp:coreProperties>
</file>